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25.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3.jpeg" ContentType="image/jpeg"/>
  <Override PartName="/ppt/media/image8.jpeg" ContentType="image/jpeg"/>
  <Override PartName="/ppt/media/image11.jpeg" ContentType="image/jpeg"/>
  <Override PartName="/ppt/media/image12.jpeg" ContentType="image/jpeg"/>
  <Override PartName="/ppt/media/image9.jpeg" ContentType="image/jpeg"/>
  <Override PartName="/ppt/media/image7.jpeg" ContentType="image/jpeg"/>
  <Override PartName="/ppt/media/image10.jpeg" ContentType="image/jpeg"/>
  <Override PartName="/ppt/media/image20.png" ContentType="image/png"/>
  <Override PartName="/ppt/media/image6.jpeg" ContentType="image/jpeg"/>
  <Override PartName="/ppt/media/image1.png" ContentType="image/png"/>
  <Override PartName="/ppt/media/image5.jpeg" ContentType="image/jpeg"/>
  <Override PartName="/ppt/media/image4.jpeg" ContentType="image/jpeg"/>
  <Override PartName="/ppt/media/image25.png" ContentType="image/png"/>
  <Override PartName="/ppt/media/image24.jpeg" ContentType="image/jpeg"/>
  <Override PartName="/ppt/media/image21.jpeg" ContentType="image/jpeg"/>
  <Override PartName="/ppt/media/image23.jpeg" ContentType="image/jpeg"/>
  <Override PartName="/ppt/media/image19.png" ContentType="image/png"/>
  <Override PartName="/ppt/media/image17.jpeg" ContentType="image/jpeg"/>
  <Override PartName="/ppt/media/image26.png" ContentType="image/png"/>
  <Override PartName="/ppt/media/image18.jpeg" ContentType="image/jpeg"/>
  <Override PartName="/ppt/media/image16.jpeg" ContentType="image/jpeg"/>
  <Override PartName="/ppt/media/image15.jpeg" ContentType="image/jpeg"/>
  <Override PartName="/ppt/media/image14.jpeg" ContentType="image/jpeg"/>
  <Override PartName="/ppt/media/image3.png" ContentType="image/png"/>
  <Override PartName="/ppt/media/image2.png" ContentType="image/png"/>
  <Override PartName="/ppt/media/image22.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65.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57.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54.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Slides/_rels/notesSlide59.xml.rels" ContentType="application/vnd.openxmlformats-package.relationships+xml"/>
  <Override PartName="/ppt/notesSlides/notesSlide5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3.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trike="noStrike" u="none">
                <a:solidFill>
                  <a:srgbClr val="000000"/>
                </a:solidFill>
                <a:effectLst/>
                <a:uFillTx/>
                <a:latin typeface="Arial"/>
              </a:rPr>
              <a:t>Click to move the slide</a:t>
            </a:r>
            <a:endParaRPr b="0" lang="en-GB" sz="4400" strike="noStrike" u="none">
              <a:solidFill>
                <a:srgbClr val="000000"/>
              </a:solidFill>
              <a:effectLst/>
              <a:uFillTx/>
              <a:latin typeface="Arial"/>
            </a:endParaRPr>
          </a:p>
        </p:txBody>
      </p:sp>
      <p:sp>
        <p:nvSpPr>
          <p:cNvPr id="26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GB" sz="2000" strike="noStrike" u="none">
                <a:solidFill>
                  <a:srgbClr val="000000"/>
                </a:solidFill>
                <a:effectLst/>
                <a:uFillTx/>
                <a:latin typeface="Arial"/>
              </a:rPr>
              <a:t>Click to edit the notes format</a:t>
            </a:r>
            <a:endParaRPr b="0" lang="en-GB" sz="2000" strike="noStrike" u="none">
              <a:solidFill>
                <a:srgbClr val="000000"/>
              </a:solidFill>
              <a:effectLst/>
              <a:uFillTx/>
              <a:latin typeface="Arial"/>
            </a:endParaRPr>
          </a:p>
        </p:txBody>
      </p:sp>
      <p:sp>
        <p:nvSpPr>
          <p:cNvPr id="26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trike="noStrike" u="none">
                <a:solidFill>
                  <a:srgbClr val="000000"/>
                </a:solidFill>
                <a:effectLst/>
                <a:uFillTx/>
                <a:latin typeface="Times New Roman"/>
              </a:rPr>
              <a:t>&lt;header&gt;</a:t>
            </a:r>
            <a:endParaRPr b="0" lang="en-GB" sz="1400" strike="noStrike" u="none">
              <a:solidFill>
                <a:srgbClr val="000000"/>
              </a:solidFill>
              <a:effectLst/>
              <a:uFillTx/>
              <a:latin typeface="Times New Roman"/>
            </a:endParaRPr>
          </a:p>
        </p:txBody>
      </p:sp>
      <p:sp>
        <p:nvSpPr>
          <p:cNvPr id="267"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trike="noStrike" u="none">
                <a:solidFill>
                  <a:srgbClr val="000000"/>
                </a:solidFill>
                <a:effectLst/>
                <a:uFillTx/>
                <a:latin typeface="Times New Roman"/>
              </a:defRPr>
            </a:lvl1pPr>
          </a:lstStyle>
          <a:p>
            <a:pPr indent="0" algn="r">
              <a:buNone/>
            </a:pPr>
            <a:r>
              <a:rPr b="0" lang="en-GB" sz="1400" strike="noStrike" u="none">
                <a:solidFill>
                  <a:srgbClr val="000000"/>
                </a:solidFill>
                <a:effectLst/>
                <a:uFillTx/>
                <a:latin typeface="Times New Roman"/>
              </a:rPr>
              <a:t>&lt;date/time&gt;</a:t>
            </a:r>
            <a:endParaRPr b="0" lang="en-GB" sz="1400" strike="noStrike" u="none">
              <a:solidFill>
                <a:srgbClr val="000000"/>
              </a:solidFill>
              <a:effectLst/>
              <a:uFillTx/>
              <a:latin typeface="Times New Roman"/>
            </a:endParaRPr>
          </a:p>
        </p:txBody>
      </p:sp>
      <p:sp>
        <p:nvSpPr>
          <p:cNvPr id="268"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trike="noStrike" u="none">
                <a:solidFill>
                  <a:srgbClr val="000000"/>
                </a:solidFill>
                <a:effectLst/>
                <a:uFillTx/>
                <a:latin typeface="Times New Roman"/>
              </a:defRPr>
            </a:lvl1pPr>
          </a:lstStyle>
          <a:p>
            <a:pPr indent="0">
              <a:buNone/>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269"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trike="noStrike" u="none">
                <a:solidFill>
                  <a:srgbClr val="000000"/>
                </a:solidFill>
                <a:effectLst/>
                <a:uFillTx/>
                <a:latin typeface="Times New Roman"/>
              </a:defRPr>
            </a:lvl1pPr>
          </a:lstStyle>
          <a:p>
            <a:pPr indent="0" algn="r">
              <a:buNone/>
            </a:pPr>
            <a:fld id="{C97A513D-E33C-4A31-B63E-794289ABDCEE}" type="slidenum">
              <a:rPr b="0" lang="en-GB" sz="1400" strike="noStrike" u="none">
                <a:solidFill>
                  <a:srgbClr val="000000"/>
                </a:solidFill>
                <a:effectLst/>
                <a:uFillTx/>
                <a:latin typeface="Times New Roman"/>
              </a:rPr>
              <a:t>&lt;number&gt;</a:t>
            </a:fld>
            <a:endParaRPr b="0" lang="en-GB"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217440" y="812880"/>
            <a:ext cx="7116120" cy="3999960"/>
          </a:xfrm>
          <a:prstGeom prst="rect">
            <a:avLst/>
          </a:prstGeom>
          <a:ln w="0">
            <a:noFill/>
          </a:ln>
        </p:spPr>
      </p:sp>
      <p:sp>
        <p:nvSpPr>
          <p:cNvPr id="558" name="PlaceHolder 2"/>
          <p:cNvSpPr>
            <a:spLocks noGrp="1"/>
          </p:cNvSpPr>
          <p:nvPr>
            <p:ph type="body"/>
          </p:nvPr>
        </p:nvSpPr>
        <p:spPr>
          <a:xfrm>
            <a:off x="756000" y="5078520"/>
            <a:ext cx="6039000" cy="4802400"/>
          </a:xfrm>
          <a:prstGeom prst="rect">
            <a:avLst/>
          </a:prstGeom>
          <a:noFill/>
          <a:ln w="0">
            <a:noFill/>
          </a:ln>
        </p:spPr>
        <p:txBody>
          <a:bodyPr lIns="0" rIns="0" tIns="0" bIns="0" anchor="t">
            <a:noAutofit/>
          </a:bodyPr>
          <a:p>
            <a:pPr indent="0">
              <a:buNone/>
            </a:pPr>
            <a:endParaRPr b="0" lang="en-GB" sz="1800" strike="noStrike" u="none">
              <a:solidFill>
                <a:srgbClr val="000000"/>
              </a:solidFill>
              <a:effectLst/>
              <a:uFillTx/>
              <a:latin typeface="Arial"/>
            </a:endParaRPr>
          </a:p>
        </p:txBody>
      </p:sp>
      <p:sp>
        <p:nvSpPr>
          <p:cNvPr id="559" name="CustomShape 3"/>
          <p:cNvSpPr/>
          <p:nvPr/>
        </p:nvSpPr>
        <p:spPr>
          <a:xfrm>
            <a:off x="4278960" y="10157400"/>
            <a:ext cx="3272040" cy="525600"/>
          </a:xfrm>
          <a:prstGeom prst="rect">
            <a:avLst/>
          </a:prstGeom>
          <a:noFill/>
          <a:ln w="0">
            <a:noFill/>
          </a:ln>
        </p:spPr>
        <p:style>
          <a:lnRef idx="0"/>
          <a:fillRef idx="0"/>
          <a:effectRef idx="0"/>
          <a:fontRef idx="minor"/>
        </p:style>
        <p:txBody>
          <a:bodyPr lIns="0" rIns="0" tIns="0" bIns="0" anchor="b">
            <a:noAutofit/>
          </a:bodyPr>
          <a:p>
            <a:pPr algn="r">
              <a:lnSpc>
                <a:spcPct val="100000"/>
              </a:lnSpc>
            </a:pPr>
            <a:fld id="{BDA7FD00-85CC-4BFE-8BC0-95D29B882484}" type="slidenum">
              <a:rPr b="0" lang="en-US" sz="1400" strike="noStrike" u="none">
                <a:solidFill>
                  <a:srgbClr val="000000"/>
                </a:solidFill>
                <a:effectLst/>
                <a:uFillTx/>
                <a:latin typeface="Times New Roman"/>
                <a:ea typeface="+mn-ea"/>
              </a:rPr>
              <a:t>&lt;number&gt;</a:t>
            </a:fld>
            <a:endParaRPr b="0" lang="en-GB" sz="1400" strike="noStrike" u="non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A7DDC3-1C17-4ECC-AABE-EA2EB72208FE}"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 name="Picture 19" descr="Logo_TUC_de_RGB"/>
          <p:cNvPicPr/>
          <p:nvPr/>
        </p:nvPicPr>
        <p:blipFill>
          <a:blip r:embed="rId2"/>
          <a:stretch/>
        </p:blipFill>
        <p:spPr>
          <a:xfrm>
            <a:off x="0" y="0"/>
            <a:ext cx="3047040" cy="556920"/>
          </a:xfrm>
          <a:prstGeom prst="rect">
            <a:avLst/>
          </a:prstGeom>
          <a:noFill/>
          <a:ln w="0">
            <a:noFill/>
          </a:ln>
        </p:spPr>
      </p:pic>
      <p:pic>
        <p:nvPicPr>
          <p:cNvPr id="4" name="Grafik 2" descr=""/>
          <p:cNvPicPr/>
          <p:nvPr/>
        </p:nvPicPr>
        <p:blipFill>
          <a:blip r:embed="rId3"/>
          <a:stretch/>
        </p:blipFill>
        <p:spPr>
          <a:xfrm>
            <a:off x="7430400" y="134640"/>
            <a:ext cx="3692880" cy="509040"/>
          </a:xfrm>
          <a:prstGeom prst="rect">
            <a:avLst/>
          </a:prstGeom>
          <a:noFill/>
          <a:ln w="0">
            <a:noFill/>
          </a:ln>
        </p:spPr>
      </p:pic>
      <p:sp>
        <p:nvSpPr>
          <p:cNvPr id="5"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bg>
      <p:bgPr>
        <a:solidFill>
          <a:srgbClr val="ffffff"/>
        </a:solidFill>
      </p:bgPr>
    </p:bg>
    <p:spTree>
      <p:nvGrpSpPr>
        <p:cNvPr id="1" name=""/>
        <p:cNvGrpSpPr/>
        <p:nvPr/>
      </p:nvGrpSpPr>
      <p:grpSpPr>
        <a:xfrm>
          <a:off x="0" y="0"/>
          <a:ext cx="0" cy="0"/>
          <a:chOff x="0" y="0"/>
          <a:chExt cx="0" cy="0"/>
        </a:xfrm>
      </p:grpSpPr>
      <p:sp>
        <p:nvSpPr>
          <p:cNvPr id="104"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05"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92C7401-1CA2-44FB-A21A-8E63DD65F3EE}"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06"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07" name="Picture 19" descr="Logo_TUC_de_RGB"/>
          <p:cNvPicPr/>
          <p:nvPr/>
        </p:nvPicPr>
        <p:blipFill>
          <a:blip r:embed="rId2"/>
          <a:stretch/>
        </p:blipFill>
        <p:spPr>
          <a:xfrm>
            <a:off x="0" y="0"/>
            <a:ext cx="3047040" cy="556920"/>
          </a:xfrm>
          <a:prstGeom prst="rect">
            <a:avLst/>
          </a:prstGeom>
          <a:noFill/>
          <a:ln w="0">
            <a:noFill/>
          </a:ln>
        </p:spPr>
      </p:pic>
      <p:pic>
        <p:nvPicPr>
          <p:cNvPr id="108" name="Grafik 2" descr=""/>
          <p:cNvPicPr/>
          <p:nvPr/>
        </p:nvPicPr>
        <p:blipFill>
          <a:blip r:embed="rId3"/>
          <a:stretch/>
        </p:blipFill>
        <p:spPr>
          <a:xfrm>
            <a:off x="7430400" y="134640"/>
            <a:ext cx="3692880" cy="509040"/>
          </a:xfrm>
          <a:prstGeom prst="rect">
            <a:avLst/>
          </a:prstGeom>
          <a:noFill/>
          <a:ln w="0">
            <a:noFill/>
          </a:ln>
        </p:spPr>
      </p:pic>
      <p:sp>
        <p:nvSpPr>
          <p:cNvPr id="109"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10"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11"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1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1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115"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16"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6D3B6F9-03B7-472B-B6EE-67A0B19FE1CE}"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17"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18" name="Picture 19" descr="Logo_TUC_de_RGB"/>
          <p:cNvPicPr/>
          <p:nvPr/>
        </p:nvPicPr>
        <p:blipFill>
          <a:blip r:embed="rId2"/>
          <a:stretch/>
        </p:blipFill>
        <p:spPr>
          <a:xfrm>
            <a:off x="0" y="0"/>
            <a:ext cx="3047040" cy="556920"/>
          </a:xfrm>
          <a:prstGeom prst="rect">
            <a:avLst/>
          </a:prstGeom>
          <a:noFill/>
          <a:ln w="0">
            <a:noFill/>
          </a:ln>
        </p:spPr>
      </p:pic>
      <p:pic>
        <p:nvPicPr>
          <p:cNvPr id="119" name="Grafik 2" descr=""/>
          <p:cNvPicPr/>
          <p:nvPr/>
        </p:nvPicPr>
        <p:blipFill>
          <a:blip r:embed="rId3"/>
          <a:stretch/>
        </p:blipFill>
        <p:spPr>
          <a:xfrm>
            <a:off x="7430400" y="134640"/>
            <a:ext cx="3692880" cy="509040"/>
          </a:xfrm>
          <a:prstGeom prst="rect">
            <a:avLst/>
          </a:prstGeom>
          <a:noFill/>
          <a:ln w="0">
            <a:noFill/>
          </a:ln>
        </p:spPr>
      </p:pic>
      <p:sp>
        <p:nvSpPr>
          <p:cNvPr id="120"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21"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22"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2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bg>
      <p:bgPr>
        <a:solidFill>
          <a:srgbClr val="ffffff"/>
        </a:solidFill>
      </p:bgPr>
    </p:bg>
    <p:spTree>
      <p:nvGrpSpPr>
        <p:cNvPr id="1" name=""/>
        <p:cNvGrpSpPr/>
        <p:nvPr/>
      </p:nvGrpSpPr>
      <p:grpSpPr>
        <a:xfrm>
          <a:off x="0" y="0"/>
          <a:ext cx="0" cy="0"/>
          <a:chOff x="0" y="0"/>
          <a:chExt cx="0" cy="0"/>
        </a:xfrm>
      </p:grpSpPr>
      <p:sp>
        <p:nvSpPr>
          <p:cNvPr id="124"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25"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E8557CF-A243-4BEB-B46E-6A7C3781A6A2}"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26"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27" name="Picture 19" descr="Logo_TUC_de_RGB"/>
          <p:cNvPicPr/>
          <p:nvPr/>
        </p:nvPicPr>
        <p:blipFill>
          <a:blip r:embed="rId2"/>
          <a:stretch/>
        </p:blipFill>
        <p:spPr>
          <a:xfrm>
            <a:off x="0" y="0"/>
            <a:ext cx="3047040" cy="556920"/>
          </a:xfrm>
          <a:prstGeom prst="rect">
            <a:avLst/>
          </a:prstGeom>
          <a:noFill/>
          <a:ln w="0">
            <a:noFill/>
          </a:ln>
        </p:spPr>
      </p:pic>
      <p:pic>
        <p:nvPicPr>
          <p:cNvPr id="128" name="Grafik 2" descr=""/>
          <p:cNvPicPr/>
          <p:nvPr/>
        </p:nvPicPr>
        <p:blipFill>
          <a:blip r:embed="rId3"/>
          <a:stretch/>
        </p:blipFill>
        <p:spPr>
          <a:xfrm>
            <a:off x="7430400" y="134640"/>
            <a:ext cx="3692880" cy="509040"/>
          </a:xfrm>
          <a:prstGeom prst="rect">
            <a:avLst/>
          </a:prstGeom>
          <a:noFill/>
          <a:ln w="0">
            <a:noFill/>
          </a:ln>
        </p:spPr>
      </p:pic>
      <p:sp>
        <p:nvSpPr>
          <p:cNvPr id="129"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30"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1"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3"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29C16BB-3BAE-48BB-BE37-003E90F2EAD3}"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34"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35" name="Picture 19" descr="Logo_TUC_de_RGB"/>
          <p:cNvPicPr/>
          <p:nvPr/>
        </p:nvPicPr>
        <p:blipFill>
          <a:blip r:embed="rId2"/>
          <a:stretch/>
        </p:blipFill>
        <p:spPr>
          <a:xfrm>
            <a:off x="0" y="0"/>
            <a:ext cx="3047040" cy="556920"/>
          </a:xfrm>
          <a:prstGeom prst="rect">
            <a:avLst/>
          </a:prstGeom>
          <a:noFill/>
          <a:ln w="0">
            <a:noFill/>
          </a:ln>
        </p:spPr>
      </p:pic>
      <p:pic>
        <p:nvPicPr>
          <p:cNvPr id="136" name="Grafik 2" descr=""/>
          <p:cNvPicPr/>
          <p:nvPr/>
        </p:nvPicPr>
        <p:blipFill>
          <a:blip r:embed="rId3"/>
          <a:stretch/>
        </p:blipFill>
        <p:spPr>
          <a:xfrm>
            <a:off x="7430400" y="134640"/>
            <a:ext cx="3692880" cy="509040"/>
          </a:xfrm>
          <a:prstGeom prst="rect">
            <a:avLst/>
          </a:prstGeom>
          <a:noFill/>
          <a:ln w="0">
            <a:noFill/>
          </a:ln>
        </p:spPr>
      </p:pic>
      <p:sp>
        <p:nvSpPr>
          <p:cNvPr id="137"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8"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9D8E603-40E7-4D66-BC3D-29734516C4CC}"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39"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4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4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bg>
      <p:bgPr>
        <a:solidFill>
          <a:srgbClr val="ffffff"/>
        </a:solidFill>
      </p:bgPr>
    </p:bg>
    <p:spTree>
      <p:nvGrpSpPr>
        <p:cNvPr id="1" name=""/>
        <p:cNvGrpSpPr/>
        <p:nvPr/>
      </p:nvGrpSpPr>
      <p:grpSpPr>
        <a:xfrm>
          <a:off x="0" y="0"/>
          <a:ext cx="0" cy="0"/>
          <a:chOff x="0" y="0"/>
          <a:chExt cx="0" cy="0"/>
        </a:xfrm>
      </p:grpSpPr>
      <p:sp>
        <p:nvSpPr>
          <p:cNvPr id="144"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45"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A74D31F-A3EC-42A4-9BF4-DE91D6146C11}"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46"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47" name="Picture 19" descr="Logo_TUC_de_RGB"/>
          <p:cNvPicPr/>
          <p:nvPr/>
        </p:nvPicPr>
        <p:blipFill>
          <a:blip r:embed="rId2"/>
          <a:stretch/>
        </p:blipFill>
        <p:spPr>
          <a:xfrm>
            <a:off x="0" y="0"/>
            <a:ext cx="3047040" cy="556920"/>
          </a:xfrm>
          <a:prstGeom prst="rect">
            <a:avLst/>
          </a:prstGeom>
          <a:noFill/>
          <a:ln w="0">
            <a:noFill/>
          </a:ln>
        </p:spPr>
      </p:pic>
      <p:pic>
        <p:nvPicPr>
          <p:cNvPr id="148" name="Grafik 2" descr=""/>
          <p:cNvPicPr/>
          <p:nvPr/>
        </p:nvPicPr>
        <p:blipFill>
          <a:blip r:embed="rId3"/>
          <a:stretch/>
        </p:blipFill>
        <p:spPr>
          <a:xfrm>
            <a:off x="7430400" y="134640"/>
            <a:ext cx="3692880" cy="509040"/>
          </a:xfrm>
          <a:prstGeom prst="rect">
            <a:avLst/>
          </a:prstGeom>
          <a:noFill/>
          <a:ln w="0">
            <a:noFill/>
          </a:ln>
        </p:spPr>
      </p:pic>
      <p:sp>
        <p:nvSpPr>
          <p:cNvPr id="149"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50"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B8F2B20-47F1-4EDE-A135-2FA07BF49154}"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51"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5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5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55"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bg>
      <p:bgPr>
        <a:solidFill>
          <a:srgbClr val="ffffff"/>
        </a:solidFill>
      </p:bgPr>
    </p:bg>
    <p:spTree>
      <p:nvGrpSpPr>
        <p:cNvPr id="1" name=""/>
        <p:cNvGrpSpPr/>
        <p:nvPr/>
      </p:nvGrpSpPr>
      <p:grpSpPr>
        <a:xfrm>
          <a:off x="0" y="0"/>
          <a:ext cx="0" cy="0"/>
          <a:chOff x="0" y="0"/>
          <a:chExt cx="0" cy="0"/>
        </a:xfrm>
      </p:grpSpPr>
      <p:sp>
        <p:nvSpPr>
          <p:cNvPr id="156"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57"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48F73A8-9CB5-4727-B55E-CE8EAC83B436}"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58"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59" name="Picture 19" descr="Logo_TUC_de_RGB"/>
          <p:cNvPicPr/>
          <p:nvPr/>
        </p:nvPicPr>
        <p:blipFill>
          <a:blip r:embed="rId2"/>
          <a:stretch/>
        </p:blipFill>
        <p:spPr>
          <a:xfrm>
            <a:off x="0" y="0"/>
            <a:ext cx="3047040" cy="556920"/>
          </a:xfrm>
          <a:prstGeom prst="rect">
            <a:avLst/>
          </a:prstGeom>
          <a:noFill/>
          <a:ln w="0">
            <a:noFill/>
          </a:ln>
        </p:spPr>
      </p:pic>
      <p:pic>
        <p:nvPicPr>
          <p:cNvPr id="160" name="Grafik 2" descr=""/>
          <p:cNvPicPr/>
          <p:nvPr/>
        </p:nvPicPr>
        <p:blipFill>
          <a:blip r:embed="rId3"/>
          <a:stretch/>
        </p:blipFill>
        <p:spPr>
          <a:xfrm>
            <a:off x="7430400" y="134640"/>
            <a:ext cx="3692880" cy="509040"/>
          </a:xfrm>
          <a:prstGeom prst="rect">
            <a:avLst/>
          </a:prstGeom>
          <a:noFill/>
          <a:ln w="0">
            <a:noFill/>
          </a:ln>
        </p:spPr>
      </p:pic>
      <p:sp>
        <p:nvSpPr>
          <p:cNvPr id="161"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62"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673B90B-6E75-484A-AFA1-A7941228306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63"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6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6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6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bg>
      <p:bgPr>
        <a:solidFill>
          <a:srgbClr val="ffffff"/>
        </a:solidFill>
      </p:bgPr>
    </p:bg>
    <p:spTree>
      <p:nvGrpSpPr>
        <p:cNvPr id="1" name=""/>
        <p:cNvGrpSpPr/>
        <p:nvPr/>
      </p:nvGrpSpPr>
      <p:grpSpPr>
        <a:xfrm>
          <a:off x="0" y="0"/>
          <a:ext cx="0" cy="0"/>
          <a:chOff x="0" y="0"/>
          <a:chExt cx="0" cy="0"/>
        </a:xfrm>
      </p:grpSpPr>
      <p:sp>
        <p:nvSpPr>
          <p:cNvPr id="168"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69"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36069DC-61A0-44D3-B523-89F36C92A264}"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70"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71" name="Picture 19" descr="Logo_TUC_de_RGB"/>
          <p:cNvPicPr/>
          <p:nvPr/>
        </p:nvPicPr>
        <p:blipFill>
          <a:blip r:embed="rId2"/>
          <a:stretch/>
        </p:blipFill>
        <p:spPr>
          <a:xfrm>
            <a:off x="0" y="0"/>
            <a:ext cx="3047040" cy="556920"/>
          </a:xfrm>
          <a:prstGeom prst="rect">
            <a:avLst/>
          </a:prstGeom>
          <a:noFill/>
          <a:ln w="0">
            <a:noFill/>
          </a:ln>
        </p:spPr>
      </p:pic>
      <p:pic>
        <p:nvPicPr>
          <p:cNvPr id="172" name="Grafik 2" descr=""/>
          <p:cNvPicPr/>
          <p:nvPr/>
        </p:nvPicPr>
        <p:blipFill>
          <a:blip r:embed="rId3"/>
          <a:stretch/>
        </p:blipFill>
        <p:spPr>
          <a:xfrm>
            <a:off x="7430400" y="134640"/>
            <a:ext cx="3692880" cy="509040"/>
          </a:xfrm>
          <a:prstGeom prst="rect">
            <a:avLst/>
          </a:prstGeom>
          <a:noFill/>
          <a:ln w="0">
            <a:noFill/>
          </a:ln>
        </p:spPr>
      </p:pic>
      <p:sp>
        <p:nvSpPr>
          <p:cNvPr id="173"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74"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4C39BD1-FCD9-4740-8D81-B6333F836F36}"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75"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7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7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80"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71CB906-2285-40C0-AB33-37B1303241DF}"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81"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82" name="Picture 19" descr="Logo_TUC_de_RGB"/>
          <p:cNvPicPr/>
          <p:nvPr/>
        </p:nvPicPr>
        <p:blipFill>
          <a:blip r:embed="rId2"/>
          <a:stretch/>
        </p:blipFill>
        <p:spPr>
          <a:xfrm>
            <a:off x="0" y="0"/>
            <a:ext cx="3047040" cy="556920"/>
          </a:xfrm>
          <a:prstGeom prst="rect">
            <a:avLst/>
          </a:prstGeom>
          <a:noFill/>
          <a:ln w="0">
            <a:noFill/>
          </a:ln>
        </p:spPr>
      </p:pic>
      <p:pic>
        <p:nvPicPr>
          <p:cNvPr id="183" name="Grafik 2" descr=""/>
          <p:cNvPicPr/>
          <p:nvPr/>
        </p:nvPicPr>
        <p:blipFill>
          <a:blip r:embed="rId3"/>
          <a:stretch/>
        </p:blipFill>
        <p:spPr>
          <a:xfrm>
            <a:off x="7430400" y="134640"/>
            <a:ext cx="3692880" cy="509040"/>
          </a:xfrm>
          <a:prstGeom prst="rect">
            <a:avLst/>
          </a:prstGeom>
          <a:noFill/>
          <a:ln w="0">
            <a:noFill/>
          </a:ln>
        </p:spPr>
      </p:pic>
      <p:sp>
        <p:nvSpPr>
          <p:cNvPr id="184"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85"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6EC4F4D-EEB2-409B-BF1E-00CAB198E747}"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86"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8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88"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89"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90"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91"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93"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247D1A1-A225-4465-ACC0-A41FC762D51A}"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94"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95" name="Picture 19" descr="Logo_TUC_de_RGB"/>
          <p:cNvPicPr/>
          <p:nvPr/>
        </p:nvPicPr>
        <p:blipFill>
          <a:blip r:embed="rId2"/>
          <a:stretch/>
        </p:blipFill>
        <p:spPr>
          <a:xfrm>
            <a:off x="0" y="0"/>
            <a:ext cx="3047040" cy="556920"/>
          </a:xfrm>
          <a:prstGeom prst="rect">
            <a:avLst/>
          </a:prstGeom>
          <a:noFill/>
          <a:ln w="0">
            <a:noFill/>
          </a:ln>
        </p:spPr>
      </p:pic>
      <p:pic>
        <p:nvPicPr>
          <p:cNvPr id="196" name="Grafik 2" descr=""/>
          <p:cNvPicPr/>
          <p:nvPr/>
        </p:nvPicPr>
        <p:blipFill>
          <a:blip r:embed="rId3"/>
          <a:stretch/>
        </p:blipFill>
        <p:spPr>
          <a:xfrm>
            <a:off x="7430400" y="134640"/>
            <a:ext cx="3692880" cy="509040"/>
          </a:xfrm>
          <a:prstGeom prst="rect">
            <a:avLst/>
          </a:prstGeom>
          <a:noFill/>
          <a:ln w="0">
            <a:noFill/>
          </a:ln>
        </p:spPr>
      </p:pic>
      <p:sp>
        <p:nvSpPr>
          <p:cNvPr id="197"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98"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E47F20C-91C1-49FF-95C7-B35925759551}"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99"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01"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2"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3"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4"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5"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06"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ffffff"/>
        </a:solidFill>
      </p:bgPr>
    </p:bg>
    <p:spTree>
      <p:nvGrpSpPr>
        <p:cNvPr id="1" name=""/>
        <p:cNvGrpSpPr/>
        <p:nvPr/>
      </p:nvGrpSpPr>
      <p:grpSpPr>
        <a:xfrm>
          <a:off x="0" y="0"/>
          <a:ext cx="0" cy="0"/>
          <a:chOff x="0" y="0"/>
          <a:chExt cx="0" cy="0"/>
        </a:xfrm>
      </p:grpSpPr>
      <p:sp>
        <p:nvSpPr>
          <p:cNvPr id="207"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08"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D2D5564-9F2C-435E-9B86-8E198BBA1DAB}"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09"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10" name="Picture 19" descr="Logo_TUC_de_RGB"/>
          <p:cNvPicPr/>
          <p:nvPr/>
        </p:nvPicPr>
        <p:blipFill>
          <a:blip r:embed="rId2"/>
          <a:stretch/>
        </p:blipFill>
        <p:spPr>
          <a:xfrm>
            <a:off x="0" y="0"/>
            <a:ext cx="3047040" cy="556920"/>
          </a:xfrm>
          <a:prstGeom prst="rect">
            <a:avLst/>
          </a:prstGeom>
          <a:noFill/>
          <a:ln w="0">
            <a:noFill/>
          </a:ln>
        </p:spPr>
      </p:pic>
      <p:pic>
        <p:nvPicPr>
          <p:cNvPr id="211" name="Grafik 2" descr=""/>
          <p:cNvPicPr/>
          <p:nvPr/>
        </p:nvPicPr>
        <p:blipFill>
          <a:blip r:embed="rId3"/>
          <a:stretch/>
        </p:blipFill>
        <p:spPr>
          <a:xfrm>
            <a:off x="7430400" y="134640"/>
            <a:ext cx="3692880" cy="509040"/>
          </a:xfrm>
          <a:prstGeom prst="rect">
            <a:avLst/>
          </a:prstGeom>
          <a:noFill/>
          <a:ln w="0">
            <a:noFill/>
          </a:ln>
        </p:spPr>
      </p:pic>
      <p:sp>
        <p:nvSpPr>
          <p:cNvPr id="212"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13"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E91553B-D235-4D6C-ADFD-A9486B40F0A7}"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14"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trike="noStrike" u="none">
                <a:solidFill>
                  <a:srgbClr val="000000"/>
                </a:solidFill>
                <a:effectLst/>
                <a:uFillTx/>
                <a:latin typeface="Arial"/>
              </a:rPr>
              <a:t>Click to edit the title text format</a:t>
            </a:r>
            <a:endParaRPr b="0" lang="en-GB" sz="4400" strike="noStrike" u="none">
              <a:solidFill>
                <a:srgbClr val="000000"/>
              </a:solidFill>
              <a:effectLst/>
              <a:uFillTx/>
              <a:latin typeface="Arial"/>
            </a:endParaRPr>
          </a:p>
        </p:txBody>
      </p:sp>
      <p:sp>
        <p:nvSpPr>
          <p:cNvPr id="21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trike="noStrike" u="none">
                <a:solidFill>
                  <a:srgbClr val="000000"/>
                </a:solidFill>
                <a:effectLst/>
                <a:uFillTx/>
                <a:latin typeface="Arial"/>
              </a:rPr>
              <a:t>Click to edit the outline text format</a:t>
            </a:r>
            <a:endParaRPr b="0" lang="en-GB"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800" strike="noStrike" u="none">
                <a:solidFill>
                  <a:srgbClr val="000000"/>
                </a:solidFill>
                <a:effectLst/>
                <a:uFillTx/>
                <a:latin typeface="Arial"/>
              </a:rPr>
              <a:t>Second Outline Level</a:t>
            </a:r>
            <a:endParaRPr b="0" lang="en-GB"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400" strike="noStrike" u="none">
                <a:solidFill>
                  <a:srgbClr val="000000"/>
                </a:solidFill>
                <a:effectLst/>
                <a:uFillTx/>
                <a:latin typeface="Arial"/>
              </a:rPr>
              <a:t>Third Outline Level</a:t>
            </a:r>
            <a:endParaRPr b="0" lang="en-GB"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effectLst/>
                <a:uFillTx/>
                <a:latin typeface="Arial"/>
              </a:rPr>
              <a:t>Fourth Outline Level</a:t>
            </a:r>
            <a:endParaRPr b="0" lang="en-GB"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bg>
      <p:bgPr>
        <a:solidFill>
          <a:srgbClr val="ffffff"/>
        </a:solidFill>
      </p:bgPr>
    </p:bg>
    <p:spTree>
      <p:nvGrpSpPr>
        <p:cNvPr id="1" name=""/>
        <p:cNvGrpSpPr/>
        <p:nvPr/>
      </p:nvGrpSpPr>
      <p:grpSpPr>
        <a:xfrm>
          <a:off x="0" y="0"/>
          <a:ext cx="0" cy="0"/>
          <a:chOff x="0" y="0"/>
          <a:chExt cx="0" cy="0"/>
        </a:xfrm>
      </p:grpSpPr>
      <p:sp>
        <p:nvSpPr>
          <p:cNvPr id="12"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3"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8560EA5-831E-410A-BB8F-155F888D938F}"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14"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15" name="Picture 19" descr="Logo_TUC_de_RGB"/>
          <p:cNvPicPr/>
          <p:nvPr/>
        </p:nvPicPr>
        <p:blipFill>
          <a:blip r:embed="rId2"/>
          <a:stretch/>
        </p:blipFill>
        <p:spPr>
          <a:xfrm>
            <a:off x="0" y="0"/>
            <a:ext cx="3047040" cy="556920"/>
          </a:xfrm>
          <a:prstGeom prst="rect">
            <a:avLst/>
          </a:prstGeom>
          <a:noFill/>
          <a:ln w="0">
            <a:noFill/>
          </a:ln>
        </p:spPr>
      </p:pic>
      <p:pic>
        <p:nvPicPr>
          <p:cNvPr id="16" name="Grafik 2" descr=""/>
          <p:cNvPicPr/>
          <p:nvPr/>
        </p:nvPicPr>
        <p:blipFill>
          <a:blip r:embed="rId3"/>
          <a:stretch/>
        </p:blipFill>
        <p:spPr>
          <a:xfrm>
            <a:off x="7430400" y="134640"/>
            <a:ext cx="3692880" cy="509040"/>
          </a:xfrm>
          <a:prstGeom prst="rect">
            <a:avLst/>
          </a:prstGeom>
          <a:noFill/>
          <a:ln w="0">
            <a:noFill/>
          </a:ln>
        </p:spPr>
      </p:pic>
      <p:sp>
        <p:nvSpPr>
          <p:cNvPr id="17"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8"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9"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bg>
      <p:bgPr>
        <a:solidFill>
          <a:srgbClr val="ffffff"/>
        </a:solidFill>
      </p:bgPr>
    </p:bg>
    <p:spTree>
      <p:nvGrpSpPr>
        <p:cNvPr id="1" name=""/>
        <p:cNvGrpSpPr/>
        <p:nvPr/>
      </p:nvGrpSpPr>
      <p:grpSpPr>
        <a:xfrm>
          <a:off x="0" y="0"/>
          <a:ext cx="0" cy="0"/>
          <a:chOff x="0" y="0"/>
          <a:chExt cx="0" cy="0"/>
        </a:xfrm>
      </p:grpSpPr>
      <p:sp>
        <p:nvSpPr>
          <p:cNvPr id="217"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18"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0BA78B1-5BC8-4EBD-B126-0BDD3098334A}"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19"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20" name="Picture 19" descr="Logo_TUC_de_RGB"/>
          <p:cNvPicPr/>
          <p:nvPr/>
        </p:nvPicPr>
        <p:blipFill>
          <a:blip r:embed="rId2"/>
          <a:stretch/>
        </p:blipFill>
        <p:spPr>
          <a:xfrm>
            <a:off x="0" y="0"/>
            <a:ext cx="3047040" cy="556920"/>
          </a:xfrm>
          <a:prstGeom prst="rect">
            <a:avLst/>
          </a:prstGeom>
          <a:noFill/>
          <a:ln w="0">
            <a:noFill/>
          </a:ln>
        </p:spPr>
      </p:pic>
      <p:pic>
        <p:nvPicPr>
          <p:cNvPr id="221" name="Grafik 2" descr=""/>
          <p:cNvPicPr/>
          <p:nvPr/>
        </p:nvPicPr>
        <p:blipFill>
          <a:blip r:embed="rId3"/>
          <a:stretch/>
        </p:blipFill>
        <p:spPr>
          <a:xfrm>
            <a:off x="7430400" y="134640"/>
            <a:ext cx="3692880" cy="509040"/>
          </a:xfrm>
          <a:prstGeom prst="rect">
            <a:avLst/>
          </a:prstGeom>
          <a:noFill/>
          <a:ln w="0">
            <a:noFill/>
          </a:ln>
        </p:spPr>
      </p:pic>
      <p:sp>
        <p:nvSpPr>
          <p:cNvPr id="222"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23"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495C706-A78D-4533-B823-C55B6FF3DBF4}"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24"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bg>
      <p:bgPr>
        <a:solidFill>
          <a:srgbClr val="ffffff"/>
        </a:solidFill>
      </p:bgPr>
    </p:bg>
    <p:spTree>
      <p:nvGrpSpPr>
        <p:cNvPr id="1" name=""/>
        <p:cNvGrpSpPr/>
        <p:nvPr/>
      </p:nvGrpSpPr>
      <p:grpSpPr>
        <a:xfrm>
          <a:off x="0" y="0"/>
          <a:ext cx="0" cy="0"/>
          <a:chOff x="0" y="0"/>
          <a:chExt cx="0" cy="0"/>
        </a:xfrm>
      </p:grpSpPr>
      <p:sp>
        <p:nvSpPr>
          <p:cNvPr id="226"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27"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6B9436E-2942-4071-B086-214629D30D20}"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28"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29" name="Picture 19" descr="Logo_TUC_de_RGB"/>
          <p:cNvPicPr/>
          <p:nvPr/>
        </p:nvPicPr>
        <p:blipFill>
          <a:blip r:embed="rId2"/>
          <a:stretch/>
        </p:blipFill>
        <p:spPr>
          <a:xfrm>
            <a:off x="0" y="0"/>
            <a:ext cx="3047040" cy="556920"/>
          </a:xfrm>
          <a:prstGeom prst="rect">
            <a:avLst/>
          </a:prstGeom>
          <a:noFill/>
          <a:ln w="0">
            <a:noFill/>
          </a:ln>
        </p:spPr>
      </p:pic>
      <p:pic>
        <p:nvPicPr>
          <p:cNvPr id="230" name="Grafik 2" descr=""/>
          <p:cNvPicPr/>
          <p:nvPr/>
        </p:nvPicPr>
        <p:blipFill>
          <a:blip r:embed="rId3"/>
          <a:stretch/>
        </p:blipFill>
        <p:spPr>
          <a:xfrm>
            <a:off x="7430400" y="134640"/>
            <a:ext cx="3692880" cy="509040"/>
          </a:xfrm>
          <a:prstGeom prst="rect">
            <a:avLst/>
          </a:prstGeom>
          <a:noFill/>
          <a:ln w="0">
            <a:noFill/>
          </a:ln>
        </p:spPr>
      </p:pic>
      <p:sp>
        <p:nvSpPr>
          <p:cNvPr id="231"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32"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0F838D1-7D39-4E04-B79C-2F027D2B1D1D}"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33"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3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bg>
      <p:bgPr>
        <a:solidFill>
          <a:srgbClr val="ffffff"/>
        </a:solidFill>
      </p:bgPr>
    </p:bg>
    <p:spTree>
      <p:nvGrpSpPr>
        <p:cNvPr id="1" name=""/>
        <p:cNvGrpSpPr/>
        <p:nvPr/>
      </p:nvGrpSpPr>
      <p:grpSpPr>
        <a:xfrm>
          <a:off x="0" y="0"/>
          <a:ext cx="0" cy="0"/>
          <a:chOff x="0" y="0"/>
          <a:chExt cx="0" cy="0"/>
        </a:xfrm>
      </p:grpSpPr>
      <p:sp>
        <p:nvSpPr>
          <p:cNvPr id="236"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37"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0EA9D7D-0976-4C00-AE99-5B89F52013D9}"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38"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39" name="Picture 19" descr="Logo_TUC_de_RGB"/>
          <p:cNvPicPr/>
          <p:nvPr/>
        </p:nvPicPr>
        <p:blipFill>
          <a:blip r:embed="rId2"/>
          <a:stretch/>
        </p:blipFill>
        <p:spPr>
          <a:xfrm>
            <a:off x="0" y="0"/>
            <a:ext cx="3047040" cy="556920"/>
          </a:xfrm>
          <a:prstGeom prst="rect">
            <a:avLst/>
          </a:prstGeom>
          <a:noFill/>
          <a:ln w="0">
            <a:noFill/>
          </a:ln>
        </p:spPr>
      </p:pic>
      <p:pic>
        <p:nvPicPr>
          <p:cNvPr id="240" name="Grafik 2" descr=""/>
          <p:cNvPicPr/>
          <p:nvPr/>
        </p:nvPicPr>
        <p:blipFill>
          <a:blip r:embed="rId3"/>
          <a:stretch/>
        </p:blipFill>
        <p:spPr>
          <a:xfrm>
            <a:off x="7430400" y="134640"/>
            <a:ext cx="3692880" cy="509040"/>
          </a:xfrm>
          <a:prstGeom prst="rect">
            <a:avLst/>
          </a:prstGeom>
          <a:noFill/>
          <a:ln w="0">
            <a:noFill/>
          </a:ln>
        </p:spPr>
      </p:pic>
      <p:sp>
        <p:nvSpPr>
          <p:cNvPr id="241"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42"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4C350F6-73C5-4AAD-B4A4-765DAD054D1F}"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43"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24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24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bg>
      <p:bgPr>
        <a:solidFill>
          <a:srgbClr val="ffffff"/>
        </a:solidFill>
      </p:bgPr>
    </p:bg>
    <p:spTree>
      <p:nvGrpSpPr>
        <p:cNvPr id="1" name=""/>
        <p:cNvGrpSpPr/>
        <p:nvPr/>
      </p:nvGrpSpPr>
      <p:grpSpPr>
        <a:xfrm>
          <a:off x="0" y="0"/>
          <a:ext cx="0" cy="0"/>
          <a:chOff x="0" y="0"/>
          <a:chExt cx="0" cy="0"/>
        </a:xfrm>
      </p:grpSpPr>
      <p:sp>
        <p:nvSpPr>
          <p:cNvPr id="247"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48"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AC018D9-20EA-4223-8924-74DAACC2888C}"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49"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50" name="Picture 19" descr="Logo_TUC_de_RGB"/>
          <p:cNvPicPr/>
          <p:nvPr/>
        </p:nvPicPr>
        <p:blipFill>
          <a:blip r:embed="rId2"/>
          <a:stretch/>
        </p:blipFill>
        <p:spPr>
          <a:xfrm>
            <a:off x="0" y="0"/>
            <a:ext cx="3047040" cy="556920"/>
          </a:xfrm>
          <a:prstGeom prst="rect">
            <a:avLst/>
          </a:prstGeom>
          <a:noFill/>
          <a:ln w="0">
            <a:noFill/>
          </a:ln>
        </p:spPr>
      </p:pic>
      <p:pic>
        <p:nvPicPr>
          <p:cNvPr id="251" name="Grafik 2" descr=""/>
          <p:cNvPicPr/>
          <p:nvPr/>
        </p:nvPicPr>
        <p:blipFill>
          <a:blip r:embed="rId3"/>
          <a:stretch/>
        </p:blipFill>
        <p:spPr>
          <a:xfrm>
            <a:off x="7430400" y="134640"/>
            <a:ext cx="3692880" cy="509040"/>
          </a:xfrm>
          <a:prstGeom prst="rect">
            <a:avLst/>
          </a:prstGeom>
          <a:noFill/>
          <a:ln w="0">
            <a:noFill/>
          </a:ln>
        </p:spPr>
      </p:pic>
      <p:sp>
        <p:nvSpPr>
          <p:cNvPr id="252"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53"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471E51C-59EC-4096-9B4C-3028D1776C4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54"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2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11">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57"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CD3518E-9BCB-4402-B867-DE58C27AC188}"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58"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59" name="Picture 19" descr="Logo_TUC_de_RGB"/>
          <p:cNvPicPr/>
          <p:nvPr/>
        </p:nvPicPr>
        <p:blipFill>
          <a:blip r:embed="rId2"/>
          <a:stretch/>
        </p:blipFill>
        <p:spPr>
          <a:xfrm>
            <a:off x="0" y="0"/>
            <a:ext cx="3047040" cy="556920"/>
          </a:xfrm>
          <a:prstGeom prst="rect">
            <a:avLst/>
          </a:prstGeom>
          <a:noFill/>
          <a:ln w="0">
            <a:noFill/>
          </a:ln>
        </p:spPr>
      </p:pic>
      <p:pic>
        <p:nvPicPr>
          <p:cNvPr id="260" name="Grafik 2" descr=""/>
          <p:cNvPicPr/>
          <p:nvPr/>
        </p:nvPicPr>
        <p:blipFill>
          <a:blip r:embed="rId3"/>
          <a:stretch/>
        </p:blipFill>
        <p:spPr>
          <a:xfrm>
            <a:off x="7430400" y="134640"/>
            <a:ext cx="3692880" cy="509040"/>
          </a:xfrm>
          <a:prstGeom prst="rect">
            <a:avLst/>
          </a:prstGeom>
          <a:noFill/>
          <a:ln w="0">
            <a:noFill/>
          </a:ln>
        </p:spPr>
      </p:pic>
      <p:sp>
        <p:nvSpPr>
          <p:cNvPr id="261" name="CustomShape 4"/>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62" name="CustomShape 5"/>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CF35067-BD16-4729-87C9-AA46D45282DB}"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63"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bg>
      <p:bgPr>
        <a:solidFill>
          <a:srgbClr val="ffffff"/>
        </a:solidFill>
      </p:bgPr>
    </p:bg>
    <p:spTree>
      <p:nvGrpSpPr>
        <p:cNvPr id="1" name=""/>
        <p:cNvGrpSpPr/>
        <p:nvPr/>
      </p:nvGrpSpPr>
      <p:grpSpPr>
        <a:xfrm>
          <a:off x="0" y="0"/>
          <a:ext cx="0" cy="0"/>
          <a:chOff x="0" y="0"/>
          <a:chExt cx="0" cy="0"/>
        </a:xfrm>
      </p:grpSpPr>
      <p:sp>
        <p:nvSpPr>
          <p:cNvPr id="24"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25"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046BB16-29CB-43E5-8DA5-9C2FFE69847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26"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27" name="Picture 19" descr="Logo_TUC_de_RGB"/>
          <p:cNvPicPr/>
          <p:nvPr/>
        </p:nvPicPr>
        <p:blipFill>
          <a:blip r:embed="rId2"/>
          <a:stretch/>
        </p:blipFill>
        <p:spPr>
          <a:xfrm>
            <a:off x="0" y="0"/>
            <a:ext cx="3047040" cy="556920"/>
          </a:xfrm>
          <a:prstGeom prst="rect">
            <a:avLst/>
          </a:prstGeom>
          <a:noFill/>
          <a:ln w="0">
            <a:noFill/>
          </a:ln>
        </p:spPr>
      </p:pic>
      <p:pic>
        <p:nvPicPr>
          <p:cNvPr id="28" name="Grafik 2" descr=""/>
          <p:cNvPicPr/>
          <p:nvPr/>
        </p:nvPicPr>
        <p:blipFill>
          <a:blip r:embed="rId3"/>
          <a:stretch/>
        </p:blipFill>
        <p:spPr>
          <a:xfrm>
            <a:off x="7430400" y="134640"/>
            <a:ext cx="3692880" cy="509040"/>
          </a:xfrm>
          <a:prstGeom prst="rect">
            <a:avLst/>
          </a:prstGeom>
          <a:noFill/>
          <a:ln w="0">
            <a:noFill/>
          </a:ln>
        </p:spPr>
      </p:pic>
      <p:sp>
        <p:nvSpPr>
          <p:cNvPr id="29"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0"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1"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3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3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37"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3E66B37-5CE7-49CC-A624-E7F26F146F6E}"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38"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39" name="Picture 19" descr="Logo_TUC_de_RGB"/>
          <p:cNvPicPr/>
          <p:nvPr/>
        </p:nvPicPr>
        <p:blipFill>
          <a:blip r:embed="rId2"/>
          <a:stretch/>
        </p:blipFill>
        <p:spPr>
          <a:xfrm>
            <a:off x="0" y="0"/>
            <a:ext cx="3047040" cy="556920"/>
          </a:xfrm>
          <a:prstGeom prst="rect">
            <a:avLst/>
          </a:prstGeom>
          <a:noFill/>
          <a:ln w="0">
            <a:noFill/>
          </a:ln>
        </p:spPr>
      </p:pic>
      <p:pic>
        <p:nvPicPr>
          <p:cNvPr id="40" name="Grafik 2" descr=""/>
          <p:cNvPicPr/>
          <p:nvPr/>
        </p:nvPicPr>
        <p:blipFill>
          <a:blip r:embed="rId3"/>
          <a:stretch/>
        </p:blipFill>
        <p:spPr>
          <a:xfrm>
            <a:off x="7430400" y="134640"/>
            <a:ext cx="3692880" cy="509040"/>
          </a:xfrm>
          <a:prstGeom prst="rect">
            <a:avLst/>
          </a:prstGeom>
          <a:noFill/>
          <a:ln w="0">
            <a:noFill/>
          </a:ln>
        </p:spPr>
      </p:pic>
      <p:sp>
        <p:nvSpPr>
          <p:cNvPr id="41"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2"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43"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45"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46"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bg>
      <p:bgPr>
        <a:solidFill>
          <a:srgbClr val="ffffff"/>
        </a:solidFill>
      </p:bgPr>
    </p:bg>
    <p:spTree>
      <p:nvGrpSpPr>
        <p:cNvPr id="1" name=""/>
        <p:cNvGrpSpPr/>
        <p:nvPr/>
      </p:nvGrpSpPr>
      <p:grpSpPr>
        <a:xfrm>
          <a:off x="0" y="0"/>
          <a:ext cx="0" cy="0"/>
          <a:chOff x="0" y="0"/>
          <a:chExt cx="0" cy="0"/>
        </a:xfrm>
      </p:grpSpPr>
      <p:sp>
        <p:nvSpPr>
          <p:cNvPr id="47"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48"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9A234AC-974B-49A1-864F-A9FCDE885EC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49"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50" name="Picture 19" descr="Logo_TUC_de_RGB"/>
          <p:cNvPicPr/>
          <p:nvPr/>
        </p:nvPicPr>
        <p:blipFill>
          <a:blip r:embed="rId2"/>
          <a:stretch/>
        </p:blipFill>
        <p:spPr>
          <a:xfrm>
            <a:off x="0" y="0"/>
            <a:ext cx="3047040" cy="556920"/>
          </a:xfrm>
          <a:prstGeom prst="rect">
            <a:avLst/>
          </a:prstGeom>
          <a:noFill/>
          <a:ln w="0">
            <a:noFill/>
          </a:ln>
        </p:spPr>
      </p:pic>
      <p:pic>
        <p:nvPicPr>
          <p:cNvPr id="51" name="Grafik 2" descr=""/>
          <p:cNvPicPr/>
          <p:nvPr/>
        </p:nvPicPr>
        <p:blipFill>
          <a:blip r:embed="rId3"/>
          <a:stretch/>
        </p:blipFill>
        <p:spPr>
          <a:xfrm>
            <a:off x="7430400" y="134640"/>
            <a:ext cx="3692880" cy="509040"/>
          </a:xfrm>
          <a:prstGeom prst="rect">
            <a:avLst/>
          </a:prstGeom>
          <a:noFill/>
          <a:ln w="0">
            <a:noFill/>
          </a:ln>
        </p:spPr>
      </p:pic>
      <p:sp>
        <p:nvSpPr>
          <p:cNvPr id="52"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3"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54"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5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57"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5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59"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9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bg>
      <p:bgPr>
        <a:solidFill>
          <a:srgbClr val="ffffff"/>
        </a:solidFill>
      </p:bgPr>
    </p:bg>
    <p:spTree>
      <p:nvGrpSpPr>
        <p:cNvPr id="1" name=""/>
        <p:cNvGrpSpPr/>
        <p:nvPr/>
      </p:nvGrpSpPr>
      <p:grpSpPr>
        <a:xfrm>
          <a:off x="0" y="0"/>
          <a:ext cx="0" cy="0"/>
          <a:chOff x="0" y="0"/>
          <a:chExt cx="0" cy="0"/>
        </a:xfrm>
      </p:grpSpPr>
      <p:sp>
        <p:nvSpPr>
          <p:cNvPr id="60"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61"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F3D4387-8946-4B44-B67A-85A025BF7658}"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62"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63" name="Picture 19" descr="Logo_TUC_de_RGB"/>
          <p:cNvPicPr/>
          <p:nvPr/>
        </p:nvPicPr>
        <p:blipFill>
          <a:blip r:embed="rId2"/>
          <a:stretch/>
        </p:blipFill>
        <p:spPr>
          <a:xfrm>
            <a:off x="0" y="0"/>
            <a:ext cx="3047040" cy="556920"/>
          </a:xfrm>
          <a:prstGeom prst="rect">
            <a:avLst/>
          </a:prstGeom>
          <a:noFill/>
          <a:ln w="0">
            <a:noFill/>
          </a:ln>
        </p:spPr>
      </p:pic>
      <p:pic>
        <p:nvPicPr>
          <p:cNvPr id="64" name="Grafik 2" descr=""/>
          <p:cNvPicPr/>
          <p:nvPr/>
        </p:nvPicPr>
        <p:blipFill>
          <a:blip r:embed="rId3"/>
          <a:stretch/>
        </p:blipFill>
        <p:spPr>
          <a:xfrm>
            <a:off x="7430400" y="134640"/>
            <a:ext cx="3692880" cy="509040"/>
          </a:xfrm>
          <a:prstGeom prst="rect">
            <a:avLst/>
          </a:prstGeom>
          <a:noFill/>
          <a:ln w="0">
            <a:noFill/>
          </a:ln>
        </p:spPr>
      </p:pic>
      <p:sp>
        <p:nvSpPr>
          <p:cNvPr id="65"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66"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6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6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7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bg>
      <p:bgPr>
        <a:solidFill>
          <a:srgbClr val="ffffff"/>
        </a:solidFill>
      </p:bgPr>
    </p:bg>
    <p:spTree>
      <p:nvGrpSpPr>
        <p:cNvPr id="1" name=""/>
        <p:cNvGrpSpPr/>
        <p:nvPr/>
      </p:nvGrpSpPr>
      <p:grpSpPr>
        <a:xfrm>
          <a:off x="0" y="0"/>
          <a:ext cx="0" cy="0"/>
          <a:chOff x="0" y="0"/>
          <a:chExt cx="0" cy="0"/>
        </a:xfrm>
      </p:grpSpPr>
      <p:sp>
        <p:nvSpPr>
          <p:cNvPr id="75"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76"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AED7944-799D-4AE4-8FD0-E5807715031C}"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77"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78" name="Picture 19" descr="Logo_TUC_de_RGB"/>
          <p:cNvPicPr/>
          <p:nvPr/>
        </p:nvPicPr>
        <p:blipFill>
          <a:blip r:embed="rId2"/>
          <a:stretch/>
        </p:blipFill>
        <p:spPr>
          <a:xfrm>
            <a:off x="0" y="0"/>
            <a:ext cx="3047040" cy="556920"/>
          </a:xfrm>
          <a:prstGeom prst="rect">
            <a:avLst/>
          </a:prstGeom>
          <a:noFill/>
          <a:ln w="0">
            <a:noFill/>
          </a:ln>
        </p:spPr>
      </p:pic>
      <p:pic>
        <p:nvPicPr>
          <p:cNvPr id="79" name="Grafik 2" descr=""/>
          <p:cNvPicPr/>
          <p:nvPr/>
        </p:nvPicPr>
        <p:blipFill>
          <a:blip r:embed="rId3"/>
          <a:stretch/>
        </p:blipFill>
        <p:spPr>
          <a:xfrm>
            <a:off x="7430400" y="134640"/>
            <a:ext cx="3692880" cy="509040"/>
          </a:xfrm>
          <a:prstGeom prst="rect">
            <a:avLst/>
          </a:prstGeom>
          <a:noFill/>
          <a:ln w="0">
            <a:noFill/>
          </a:ln>
        </p:spPr>
      </p:pic>
      <p:sp>
        <p:nvSpPr>
          <p:cNvPr id="80"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81"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82"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trike="noStrike" u="none">
                <a:solidFill>
                  <a:srgbClr val="000000"/>
                </a:solidFill>
                <a:effectLst/>
                <a:uFillTx/>
                <a:latin typeface="Arial"/>
              </a:rPr>
              <a:t>Click to edit the title text format</a:t>
            </a:r>
            <a:endParaRPr b="0" lang="en-GB" sz="4400" strike="noStrike" u="none">
              <a:solidFill>
                <a:srgbClr val="000000"/>
              </a:solidFill>
              <a:effectLst/>
              <a:uFillTx/>
              <a:latin typeface="Arial"/>
            </a:endParaRPr>
          </a:p>
        </p:txBody>
      </p:sp>
      <p:sp>
        <p:nvSpPr>
          <p:cNvPr id="8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trike="noStrike" u="none">
                <a:solidFill>
                  <a:srgbClr val="000000"/>
                </a:solidFill>
                <a:effectLst/>
                <a:uFillTx/>
                <a:latin typeface="Arial"/>
              </a:rPr>
              <a:t>Click to edit the outline text format</a:t>
            </a:r>
            <a:endParaRPr b="0" lang="en-GB"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800" strike="noStrike" u="none">
                <a:solidFill>
                  <a:srgbClr val="000000"/>
                </a:solidFill>
                <a:effectLst/>
                <a:uFillTx/>
                <a:latin typeface="Arial"/>
              </a:rPr>
              <a:t>Second Outline Level</a:t>
            </a:r>
            <a:endParaRPr b="0" lang="en-GB"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400" strike="noStrike" u="none">
                <a:solidFill>
                  <a:srgbClr val="000000"/>
                </a:solidFill>
                <a:effectLst/>
                <a:uFillTx/>
                <a:latin typeface="Arial"/>
              </a:rPr>
              <a:t>Third Outline Level</a:t>
            </a:r>
            <a:endParaRPr b="0" lang="en-GB"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effectLst/>
                <a:uFillTx/>
                <a:latin typeface="Arial"/>
              </a:rPr>
              <a:t>Fourth Outline Level</a:t>
            </a:r>
            <a:endParaRPr b="0" lang="en-GB"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86"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273EF18-3920-4881-94D3-154DEE410B28}"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87"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88" name="Picture 19" descr="Logo_TUC_de_RGB"/>
          <p:cNvPicPr/>
          <p:nvPr/>
        </p:nvPicPr>
        <p:blipFill>
          <a:blip r:embed="rId2"/>
          <a:stretch/>
        </p:blipFill>
        <p:spPr>
          <a:xfrm>
            <a:off x="0" y="0"/>
            <a:ext cx="3047040" cy="556920"/>
          </a:xfrm>
          <a:prstGeom prst="rect">
            <a:avLst/>
          </a:prstGeom>
          <a:noFill/>
          <a:ln w="0">
            <a:noFill/>
          </a:ln>
        </p:spPr>
      </p:pic>
      <p:pic>
        <p:nvPicPr>
          <p:cNvPr id="89" name="Grafik 2" descr=""/>
          <p:cNvPicPr/>
          <p:nvPr/>
        </p:nvPicPr>
        <p:blipFill>
          <a:blip r:embed="rId3"/>
          <a:stretch/>
        </p:blipFill>
        <p:spPr>
          <a:xfrm>
            <a:off x="7430400" y="134640"/>
            <a:ext cx="3692880" cy="509040"/>
          </a:xfrm>
          <a:prstGeom prst="rect">
            <a:avLst/>
          </a:prstGeom>
          <a:noFill/>
          <a:ln w="0">
            <a:noFill/>
          </a:ln>
        </p:spPr>
      </p:pic>
      <p:sp>
        <p:nvSpPr>
          <p:cNvPr id="90"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91"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92"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bg>
      <p:bgPr>
        <a:solidFill>
          <a:srgbClr val="ffffff"/>
        </a:solidFill>
      </p:bgPr>
    </p:bg>
    <p:spTree>
      <p:nvGrpSpPr>
        <p:cNvPr id="1" name=""/>
        <p:cNvGrpSpPr/>
        <p:nvPr/>
      </p:nvGrpSpPr>
      <p:grpSpPr>
        <a:xfrm>
          <a:off x="0" y="0"/>
          <a:ext cx="0" cy="0"/>
          <a:chOff x="0" y="0"/>
          <a:chExt cx="0" cy="0"/>
        </a:xfrm>
      </p:grpSpPr>
      <p:sp>
        <p:nvSpPr>
          <p:cNvPr id="94" name="CustomShape 1"/>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95" name="CustomShape 2"/>
          <p:cNvSpPr/>
          <p:nvPr/>
        </p:nvSpPr>
        <p:spPr>
          <a:xfrm>
            <a:off x="11438640" y="6453360"/>
            <a:ext cx="7531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12362F2-5314-40A5-9615-AA0FA8BFA6A5}" type="slidenum">
              <a:rPr b="0" lang="en-US" sz="1800" strike="noStrike" u="none">
                <a:solidFill>
                  <a:srgbClr val="808080"/>
                </a:solidFill>
                <a:effectLst/>
                <a:uFillTx/>
                <a:latin typeface="Arial"/>
                <a:ea typeface="DejaVu Sans"/>
              </a:rPr>
              <a:t>&lt;number&gt;</a:t>
            </a:fld>
            <a:endParaRPr b="0" lang="en-GB" sz="1800" strike="noStrike" u="none">
              <a:solidFill>
                <a:srgbClr val="000000"/>
              </a:solidFill>
              <a:effectLst/>
              <a:uFillTx/>
              <a:latin typeface="Arial"/>
            </a:endParaRPr>
          </a:p>
        </p:txBody>
      </p:sp>
      <p:sp>
        <p:nvSpPr>
          <p:cNvPr id="96" name="CustomShape 3"/>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97" name="Picture 19" descr="Logo_TUC_de_RGB"/>
          <p:cNvPicPr/>
          <p:nvPr/>
        </p:nvPicPr>
        <p:blipFill>
          <a:blip r:embed="rId2"/>
          <a:stretch/>
        </p:blipFill>
        <p:spPr>
          <a:xfrm>
            <a:off x="0" y="0"/>
            <a:ext cx="3047040" cy="556920"/>
          </a:xfrm>
          <a:prstGeom prst="rect">
            <a:avLst/>
          </a:prstGeom>
          <a:noFill/>
          <a:ln w="0">
            <a:noFill/>
          </a:ln>
        </p:spPr>
      </p:pic>
      <p:pic>
        <p:nvPicPr>
          <p:cNvPr id="98" name="Grafik 2" descr=""/>
          <p:cNvPicPr/>
          <p:nvPr/>
        </p:nvPicPr>
        <p:blipFill>
          <a:blip r:embed="rId3"/>
          <a:stretch/>
        </p:blipFill>
        <p:spPr>
          <a:xfrm>
            <a:off x="7430400" y="134640"/>
            <a:ext cx="3692880" cy="509040"/>
          </a:xfrm>
          <a:prstGeom prst="rect">
            <a:avLst/>
          </a:prstGeom>
          <a:noFill/>
          <a:ln w="0">
            <a:noFill/>
          </a:ln>
        </p:spPr>
      </p:pic>
      <p:sp>
        <p:nvSpPr>
          <p:cNvPr id="99" name="CustomShape 4"/>
          <p:cNvSpPr/>
          <p:nvPr/>
        </p:nvSpPr>
        <p:spPr>
          <a:xfrm>
            <a:off x="912240" y="1268280"/>
            <a:ext cx="9203040" cy="35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100" name="CustomShape 5"/>
          <p:cNvSpPr/>
          <p:nvPr/>
        </p:nvSpPr>
        <p:spPr>
          <a:xfrm>
            <a:off x="11444760" y="0"/>
            <a:ext cx="736200" cy="68450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a typeface="DejaVu Sans"/>
            </a:endParaRPr>
          </a:p>
        </p:txBody>
      </p:sp>
      <p:sp>
        <p:nvSpPr>
          <p:cNvPr id="101"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trike="noStrike" u="none">
                <a:solidFill>
                  <a:srgbClr val="a6a6a6"/>
                </a:solidFill>
                <a:effectLst/>
                <a:uFillTx/>
                <a:latin typeface="DejaVu Sans"/>
                <a:ea typeface="DejaVu Sans"/>
              </a:rPr>
              <a:t>The Limits to Growth – TU Clausthal</a:t>
            </a:r>
            <a:endParaRPr b="0" lang="en-GB" sz="800" strike="noStrike" u="none">
              <a:solidFill>
                <a:srgbClr val="000000"/>
              </a:solidFill>
              <a:effectLst/>
              <a:uFillTx/>
              <a:latin typeface="Arial"/>
            </a:endParaRPr>
          </a:p>
        </p:txBody>
      </p:sp>
      <p:sp>
        <p:nvSpPr>
          <p:cNvPr id="1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trike="noStrike" u="none">
                <a:solidFill>
                  <a:srgbClr val="000000"/>
                </a:solidFill>
                <a:effectLst/>
                <a:uFillTx/>
                <a:latin typeface="Arial"/>
              </a:rPr>
              <a:t>Click to edit the title text format</a:t>
            </a:r>
            <a:endParaRPr b="0" lang="en-GB" sz="1800" strike="noStrike" u="none">
              <a:solidFill>
                <a:srgbClr val="000000"/>
              </a:solidFill>
              <a:effectLst/>
              <a:uFillTx/>
              <a:latin typeface="Arial"/>
            </a:endParaRPr>
          </a:p>
        </p:txBody>
      </p:sp>
      <p:sp>
        <p:nvSpPr>
          <p:cNvPr id="10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image" Target="../media/image3.png"/><Relationship Id="rId3"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3.0/" TargetMode="External"/><Relationship Id="rId4" Type="http://schemas.openxmlformats.org/officeDocument/2006/relationships/hyperlink" Target="https://creativecommons.org/licenses/by-nc-nd/2.0/" TargetMode="Externa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3.0" TargetMode="External"/><Relationship Id="rId2" Type="http://schemas.openxmlformats.org/officeDocument/2006/relationships/hyperlink" Target="https://creativecommons.org/licenses/by/2.0/deed.en" TargetMode="Externa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nc-sa/2.0/" TargetMode="Externa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hyperlink" Target="https://doi.org/10.1016/j.crm.2021.100355"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12.jpeg"/><Relationship Id="rId4"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readme" TargetMode="External"/><Relationship Id="rId3"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8.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slideLayout" Target="../slideLayouts/slideLayout19.xml"/>
</Relationships>
</file>

<file path=ppt/slides/_rels/slide29.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0.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18.jpeg"/><Relationship Id="rId3"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9.xml"/>
</Relationships>
</file>

<file path=ppt/slides/_rels/slide3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slideLayout" Target="../slideLayouts/slideLayout19.xml"/>
</Relationships>
</file>

<file path=ppt/slides/_rels/slide4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2.0/"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licenses/by/2.0/" TargetMode="External"/><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slideLayout" Target="../slideLayouts/slideLayout1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9.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5.xml.rels><?xml version="1.0" encoding="UTF-8"?>
<Relationships xmlns="http://schemas.openxmlformats.org/package/2006/relationships"><Relationship Id="rId1" Type="http://schemas.openxmlformats.org/officeDocument/2006/relationships/hyperlink" Target="https://www.youtube.com/watch?v=YJSehRlU34w" TargetMode="External"/><Relationship Id="rId2" Type="http://schemas.openxmlformats.org/officeDocument/2006/relationships/slideLayout" Target="../slideLayouts/slideLayout19.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527400" y="1412640"/>
            <a:ext cx="10356120" cy="11426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trike="noStrike" u="none">
                <a:solidFill>
                  <a:srgbClr val="008c4f"/>
                </a:solidFill>
                <a:effectLst/>
                <a:uFillTx/>
                <a:latin typeface="DejaVu Sans"/>
                <a:ea typeface="DejaVu Sans"/>
              </a:rPr>
              <a:t>The Limits to Growth: Sustainability and the Circular Economy</a:t>
            </a:r>
            <a:endParaRPr b="0" lang="en-GB" sz="3200" strike="noStrike" u="none">
              <a:solidFill>
                <a:srgbClr val="000000"/>
              </a:solidFill>
              <a:effectLst/>
              <a:uFillTx/>
              <a:latin typeface="Arial"/>
            </a:endParaRPr>
          </a:p>
        </p:txBody>
      </p:sp>
      <p:sp>
        <p:nvSpPr>
          <p:cNvPr id="271" name="CustomShape 2"/>
          <p:cNvSpPr/>
          <p:nvPr/>
        </p:nvSpPr>
        <p:spPr>
          <a:xfrm>
            <a:off x="527400" y="2852640"/>
            <a:ext cx="10356120" cy="2363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trike="noStrike" u="none">
                <a:solidFill>
                  <a:srgbClr val="000000"/>
                </a:solidFill>
                <a:effectLst/>
                <a:uFillTx/>
                <a:latin typeface="DejaVu Sans"/>
                <a:ea typeface="DejaVu Sans"/>
              </a:rPr>
              <a:t>Lecture 1: Introduction</a:t>
            </a:r>
            <a:endParaRPr b="0" lang="en-GB" sz="2400" strike="noStrike" u="none">
              <a:solidFill>
                <a:srgbClr val="000000"/>
              </a:solidFill>
              <a:effectLst/>
              <a:uFillTx/>
              <a:latin typeface="Arial"/>
            </a:endParaRPr>
          </a:p>
          <a:p>
            <a:pPr algn="ctr">
              <a:lnSpc>
                <a:spcPct val="100000"/>
              </a:lnSpc>
              <a:spcBef>
                <a:spcPts val="479"/>
              </a:spcBef>
              <a:tabLst>
                <a:tab algn="l" pos="0"/>
              </a:tabLst>
            </a:pPr>
            <a:endParaRPr b="0" lang="en-GB" sz="2400" strike="noStrike" u="none">
              <a:solidFill>
                <a:srgbClr val="000000"/>
              </a:solidFill>
              <a:effectLst/>
              <a:uFillTx/>
              <a:latin typeface="Arial"/>
            </a:endParaRPr>
          </a:p>
          <a:p>
            <a:pPr algn="ctr">
              <a:lnSpc>
                <a:spcPct val="100000"/>
              </a:lnSpc>
              <a:spcBef>
                <a:spcPts val="241"/>
              </a:spcBef>
              <a:tabLst>
                <a:tab algn="l" pos="0"/>
              </a:tabLst>
            </a:pPr>
            <a:endParaRPr b="0" lang="en-GB" sz="2400" strike="noStrike" u="none">
              <a:solidFill>
                <a:srgbClr val="000000"/>
              </a:solidFill>
              <a:effectLst/>
              <a:uFillTx/>
              <a:latin typeface="Arial"/>
            </a:endParaRPr>
          </a:p>
          <a:p>
            <a:pPr algn="ctr">
              <a:lnSpc>
                <a:spcPct val="100000"/>
              </a:lnSpc>
              <a:spcBef>
                <a:spcPts val="320"/>
              </a:spcBef>
              <a:tabLst>
                <a:tab algn="l" pos="0"/>
              </a:tabLst>
            </a:pPr>
            <a:r>
              <a:rPr b="0" lang="en-US" sz="1600" strike="noStrike" u="none">
                <a:solidFill>
                  <a:srgbClr val="000000"/>
                </a:solidFill>
                <a:effectLst/>
                <a:uFillTx/>
                <a:latin typeface="DejaVu Sans"/>
                <a:ea typeface="DejaVu Sans"/>
              </a:rPr>
              <a:t>Prof. Dr. Benjamin Leiding</a:t>
            </a:r>
            <a:endParaRPr b="0" lang="en-GB" sz="1600" strike="noStrike" u="none">
              <a:solidFill>
                <a:srgbClr val="000000"/>
              </a:solidFill>
              <a:effectLst/>
              <a:uFillTx/>
              <a:latin typeface="Arial"/>
            </a:endParaRPr>
          </a:p>
          <a:p>
            <a:pPr algn="ctr">
              <a:lnSpc>
                <a:spcPct val="100000"/>
              </a:lnSpc>
              <a:spcBef>
                <a:spcPts val="320"/>
              </a:spcBef>
              <a:tabLst>
                <a:tab algn="l" pos="0"/>
              </a:tabLst>
            </a:pPr>
            <a:r>
              <a:rPr b="0" lang="en-US" sz="1600" strike="noStrike" u="none">
                <a:solidFill>
                  <a:srgbClr val="000000"/>
                </a:solidFill>
                <a:effectLst/>
                <a:uFillTx/>
                <a:latin typeface="DejaVu Sans"/>
                <a:ea typeface="DejaVu Sans"/>
              </a:rPr>
              <a:t>M.Sc. Anant Sujatanagarjuna</a:t>
            </a:r>
            <a:endParaRPr b="0" lang="en-GB" sz="1600" strike="noStrike" u="none">
              <a:solidFill>
                <a:srgbClr val="000000"/>
              </a:solidFill>
              <a:effectLst/>
              <a:uFillTx/>
              <a:latin typeface="Arial"/>
            </a:endParaRPr>
          </a:p>
          <a:p>
            <a:pPr algn="ctr">
              <a:lnSpc>
                <a:spcPct val="100000"/>
              </a:lnSpc>
              <a:spcBef>
                <a:spcPts val="320"/>
              </a:spcBef>
              <a:tabLst>
                <a:tab algn="l" pos="0"/>
              </a:tabLst>
            </a:pPr>
            <a:r>
              <a:rPr b="0" lang="en-US" sz="1600" strike="noStrike" u="none">
                <a:solidFill>
                  <a:srgbClr val="000000"/>
                </a:solidFill>
                <a:effectLst/>
                <a:uFillTx/>
                <a:latin typeface="DejaVu Sans"/>
                <a:ea typeface="DejaVu Sans"/>
              </a:rPr>
              <a:t> M.Sc. Chintan Patel</a:t>
            </a:r>
            <a:endParaRPr b="0" lang="en-GB" sz="1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292" name="CustomShape 2"/>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93"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94" name="CustomShape 4"/>
          <p:cNvSpPr/>
          <p:nvPr/>
        </p:nvSpPr>
        <p:spPr>
          <a:xfrm>
            <a:off x="263520" y="6492240"/>
            <a:ext cx="106124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Hannah Ritchie and Max Roser, adapted for svg and smartphone by Eric Fisk – https://commons.wikimedia.org/wiki/File:Greenhouse_gas_emission_scenarios_01.svg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295" name="Grafik 126" descr=""/>
          <p:cNvPicPr/>
          <p:nvPr/>
        </p:nvPicPr>
        <p:blipFill>
          <a:blip r:embed="rId2"/>
          <a:srcRect l="0" t="8757" r="0" b="0"/>
          <a:stretch/>
        </p:blipFill>
        <p:spPr>
          <a:xfrm>
            <a:off x="2710440" y="1643400"/>
            <a:ext cx="6245280" cy="4843440"/>
          </a:xfrm>
          <a:prstGeom prst="rect">
            <a:avLst/>
          </a:prstGeom>
          <a:noFill/>
          <a:ln w="0">
            <a:noFill/>
          </a:ln>
        </p:spPr>
      </p:pic>
      <p:sp>
        <p:nvSpPr>
          <p:cNvPr id="296"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Global GHG Emission Pathways (2019)</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98"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99" name="CustomShape 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00" name="CustomShape 5"/>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01" name="CustomShape 6"/>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1.5°C vs. 2/3/4°C</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9"/>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03" name="CustomShape 20"/>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04" name="CustomShape 21"/>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05" name="CustomShape 22"/>
          <p:cNvSpPr/>
          <p:nvPr/>
        </p:nvSpPr>
        <p:spPr>
          <a:xfrm>
            <a:off x="2377440" y="3056040"/>
            <a:ext cx="6667560" cy="1144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trike="noStrike" u="none">
                <a:solidFill>
                  <a:srgbClr val="000000"/>
                </a:solidFill>
                <a:effectLst/>
                <a:uFillTx/>
                <a:latin typeface="DejaVu Sans"/>
                <a:ea typeface="DejaVu Sans"/>
              </a:rPr>
              <a:t>“If we can keep warming below </a:t>
            </a:r>
            <a:r>
              <a:rPr b="1" i="1" lang="en-US" sz="1800" strike="noStrike" u="none">
                <a:solidFill>
                  <a:srgbClr val="000000"/>
                </a:solidFill>
                <a:effectLst/>
                <a:uFillTx/>
                <a:latin typeface="DejaVu Sans"/>
                <a:ea typeface="DejaVu Sans"/>
              </a:rPr>
              <a:t>3°C</a:t>
            </a:r>
            <a:r>
              <a:rPr b="0" i="1" lang="en-US" sz="1800" strike="noStrike" u="none">
                <a:solidFill>
                  <a:srgbClr val="000000"/>
                </a:solidFill>
                <a:effectLst/>
                <a:uFillTx/>
                <a:latin typeface="DejaVu Sans"/>
                <a:ea typeface="DejaVu Sans"/>
              </a:rPr>
              <a:t> we likely remain within our adaptive capacity as a civilization, but at </a:t>
            </a:r>
            <a:r>
              <a:rPr b="1" i="1" lang="en-US" sz="1800" strike="noStrike" u="none">
                <a:solidFill>
                  <a:srgbClr val="000000"/>
                </a:solidFill>
                <a:effectLst/>
                <a:uFillTx/>
                <a:latin typeface="DejaVu Sans"/>
                <a:ea typeface="DejaVu Sans"/>
              </a:rPr>
              <a:t>2.7°C</a:t>
            </a:r>
            <a:r>
              <a:rPr b="0" i="1" lang="en-US" sz="1800" strike="noStrike" u="none">
                <a:solidFill>
                  <a:srgbClr val="000000"/>
                </a:solidFill>
                <a:effectLst/>
                <a:uFillTx/>
                <a:latin typeface="DejaVu Sans"/>
                <a:ea typeface="DejaVu Sans"/>
              </a:rPr>
              <a:t> warming we would experience </a:t>
            </a:r>
            <a:r>
              <a:rPr b="0" i="1" lang="en-US" sz="1800" strike="noStrike" u="sng">
                <a:solidFill>
                  <a:srgbClr val="000000"/>
                </a:solidFill>
                <a:effectLst/>
                <a:uFillTx/>
                <a:latin typeface="DejaVu Sans"/>
                <a:ea typeface="DejaVu Sans"/>
              </a:rPr>
              <a:t>great hardship</a:t>
            </a:r>
            <a:r>
              <a:rPr b="0" i="1" lang="en-US" sz="1800" strike="noStrike" u="none">
                <a:solidFill>
                  <a:srgbClr val="000000"/>
                </a:solidFill>
                <a:effectLst/>
                <a:uFillTx/>
                <a:latin typeface="DejaVu Sans"/>
                <a:ea typeface="DejaVu Sans"/>
              </a:rPr>
              <a:t>.” - Prof. Michael Mann</a:t>
            </a:r>
            <a:endParaRPr b="0" lang="en-GB" sz="1800" strike="noStrike" u="none">
              <a:solidFill>
                <a:srgbClr val="000000"/>
              </a:solidFill>
              <a:effectLst/>
              <a:uFillTx/>
              <a:latin typeface="Arial"/>
            </a:endParaRPr>
          </a:p>
        </p:txBody>
      </p:sp>
      <p:sp>
        <p:nvSpPr>
          <p:cNvPr id="306" name="CustomShape 23"/>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07" name="CustomShape 24"/>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1.5°C vs. 2/3/4°C</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pic>
        <p:nvPicPr>
          <p:cNvPr id="309" name="Grafik 135" descr=""/>
          <p:cNvPicPr/>
          <p:nvPr/>
        </p:nvPicPr>
        <p:blipFill>
          <a:blip r:embed="rId1"/>
          <a:stretch/>
        </p:blipFill>
        <p:spPr>
          <a:xfrm>
            <a:off x="457200" y="1765080"/>
            <a:ext cx="4968720" cy="4467240"/>
          </a:xfrm>
          <a:prstGeom prst="rect">
            <a:avLst/>
          </a:prstGeom>
          <a:noFill/>
          <a:ln w="0">
            <a:noFill/>
          </a:ln>
        </p:spPr>
      </p:pic>
      <p:sp>
        <p:nvSpPr>
          <p:cNvPr id="310" name="CustomShape 2"/>
          <p:cNvSpPr/>
          <p:nvPr/>
        </p:nvSpPr>
        <p:spPr>
          <a:xfrm>
            <a:off x="274320" y="6219360"/>
            <a:ext cx="777492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Bettina Vier – https://commons.wikimedia.org/wiki/File:Altenahr_-_8_Tage_nach_der_Flut_-_Volksbank.jpg – </a:t>
            </a:r>
            <a:r>
              <a:rPr b="0" lang="en-US" sz="900" strike="noStrike" u="sng">
                <a:solidFill>
                  <a:srgbClr val="0000ff"/>
                </a:solidFill>
                <a:effectLst/>
                <a:uFillTx/>
                <a:latin typeface="Roboto"/>
                <a:ea typeface="Roboto"/>
                <a:hlinkClick r:id="rId2"/>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+ 3. Sören Kraft – https://commons.wikimedia.org/wiki/File:Okerstausee_Niedrigwasser.jpg – </a:t>
            </a:r>
            <a:r>
              <a:rPr b="0" lang="en-US" sz="900" strike="noStrike" u="sng">
                <a:solidFill>
                  <a:srgbClr val="0000ff"/>
                </a:solidFill>
                <a:effectLst/>
                <a:uFillTx/>
                <a:latin typeface="Roboto"/>
                <a:ea typeface="Roboto"/>
                <a:hlinkClick r:id="rId3"/>
              </a:rPr>
              <a:t>CC BY-SA 3.0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4. ILRI – https://www.flickr.com/photos/ilri/24223476605 – </a:t>
            </a:r>
            <a:r>
              <a:rPr b="0" lang="en-US" sz="900" strike="noStrike" u="sng">
                <a:solidFill>
                  <a:srgbClr val="0000ff"/>
                </a:solidFill>
                <a:effectLst/>
                <a:uFillTx/>
                <a:latin typeface="Roboto"/>
                <a:ea typeface="Roboto"/>
                <a:hlinkClick r:id="rId4"/>
              </a:rPr>
              <a:t>CC BY-NC-ND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311"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Floods and Droughts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pic>
        <p:nvPicPr>
          <p:cNvPr id="313" name="Grafik 139" descr=""/>
          <p:cNvPicPr/>
          <p:nvPr/>
        </p:nvPicPr>
        <p:blipFill>
          <a:blip r:embed="rId1"/>
          <a:stretch/>
        </p:blipFill>
        <p:spPr>
          <a:xfrm>
            <a:off x="457200" y="1765080"/>
            <a:ext cx="4968720" cy="4467240"/>
          </a:xfrm>
          <a:prstGeom prst="rect">
            <a:avLst/>
          </a:prstGeom>
          <a:noFill/>
          <a:ln w="0">
            <a:noFill/>
          </a:ln>
        </p:spPr>
      </p:pic>
      <p:sp>
        <p:nvSpPr>
          <p:cNvPr id="314" name="CustomShape 2"/>
          <p:cNvSpPr/>
          <p:nvPr/>
        </p:nvSpPr>
        <p:spPr>
          <a:xfrm>
            <a:off x="274320" y="6219360"/>
            <a:ext cx="777492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Bettina Vier – https://commons.wikimedia.org/wiki/File:Altenahr_-_8_Tage_nach_der_Flut_-_Volksbank.jpg – </a:t>
            </a:r>
            <a:r>
              <a:rPr b="0" lang="en-US" sz="900" strike="noStrike" u="sng">
                <a:solidFill>
                  <a:srgbClr val="0000ff"/>
                </a:solidFill>
                <a:effectLst/>
                <a:uFillTx/>
                <a:latin typeface="Roboto"/>
                <a:ea typeface="Roboto"/>
                <a:hlinkClick r:id="rId2"/>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+ 3. Sören Kraft – https://commons.wikimedia.org/wiki/File:Okerstausee_Niedrigwasser.jpg – </a:t>
            </a:r>
            <a:r>
              <a:rPr b="0" lang="en-US" sz="900" strike="noStrike" u="sng">
                <a:solidFill>
                  <a:srgbClr val="0000ff"/>
                </a:solidFill>
                <a:effectLst/>
                <a:uFillTx/>
                <a:latin typeface="Roboto"/>
                <a:ea typeface="Roboto"/>
                <a:hlinkClick r:id="rId3"/>
              </a:rPr>
              <a:t>CC BY-SA 3.0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4. ILRI – https://www.flickr.com/photos/ilri/24223476605 – </a:t>
            </a:r>
            <a:r>
              <a:rPr b="0" lang="en-US" sz="900" strike="noStrike" u="sng">
                <a:solidFill>
                  <a:srgbClr val="0000ff"/>
                </a:solidFill>
                <a:effectLst/>
                <a:uFillTx/>
                <a:latin typeface="Roboto"/>
                <a:ea typeface="Roboto"/>
                <a:hlinkClick r:id="rId4"/>
              </a:rPr>
              <a:t>CC BY-NC-ND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15" name="Grafik 141" descr=""/>
          <p:cNvPicPr/>
          <p:nvPr/>
        </p:nvPicPr>
        <p:blipFill>
          <a:blip r:embed="rId5"/>
          <a:stretch/>
        </p:blipFill>
        <p:spPr>
          <a:xfrm>
            <a:off x="5716800" y="1765080"/>
            <a:ext cx="3510720" cy="2630880"/>
          </a:xfrm>
          <a:prstGeom prst="rect">
            <a:avLst/>
          </a:prstGeom>
          <a:noFill/>
          <a:ln w="0">
            <a:noFill/>
          </a:ln>
        </p:spPr>
      </p:pic>
      <p:pic>
        <p:nvPicPr>
          <p:cNvPr id="316" name="Grafik 142" descr=""/>
          <p:cNvPicPr/>
          <p:nvPr/>
        </p:nvPicPr>
        <p:blipFill>
          <a:blip r:embed="rId6"/>
          <a:stretch/>
        </p:blipFill>
        <p:spPr>
          <a:xfrm>
            <a:off x="9290880" y="1697400"/>
            <a:ext cx="2039760" cy="2722320"/>
          </a:xfrm>
          <a:prstGeom prst="rect">
            <a:avLst/>
          </a:prstGeom>
          <a:noFill/>
          <a:ln w="0">
            <a:noFill/>
          </a:ln>
        </p:spPr>
      </p:pic>
      <p:sp>
        <p:nvSpPr>
          <p:cNvPr id="317"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Floods and Droughts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pic>
        <p:nvPicPr>
          <p:cNvPr id="319" name="Grafik 145" descr=""/>
          <p:cNvPicPr/>
          <p:nvPr/>
        </p:nvPicPr>
        <p:blipFill>
          <a:blip r:embed="rId1"/>
          <a:stretch/>
        </p:blipFill>
        <p:spPr>
          <a:xfrm>
            <a:off x="457200" y="1765080"/>
            <a:ext cx="4968720" cy="4467240"/>
          </a:xfrm>
          <a:prstGeom prst="rect">
            <a:avLst/>
          </a:prstGeom>
          <a:noFill/>
          <a:ln w="0">
            <a:noFill/>
          </a:ln>
        </p:spPr>
      </p:pic>
      <p:sp>
        <p:nvSpPr>
          <p:cNvPr id="320" name="CustomShape 2"/>
          <p:cNvSpPr/>
          <p:nvPr/>
        </p:nvSpPr>
        <p:spPr>
          <a:xfrm>
            <a:off x="274320" y="6219360"/>
            <a:ext cx="777492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Bettina Vier – https://commons.wikimedia.org/wiki/File:Altenahr_-_8_Tage_nach_der_Flut_-_Volksbank.jpg – </a:t>
            </a:r>
            <a:r>
              <a:rPr b="0" lang="en-US" sz="900" strike="noStrike" u="sng">
                <a:solidFill>
                  <a:srgbClr val="0000ff"/>
                </a:solidFill>
                <a:effectLst/>
                <a:uFillTx/>
                <a:latin typeface="Roboto"/>
                <a:ea typeface="Roboto"/>
                <a:hlinkClick r:id="rId2"/>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+ 3. Sören Kraft – https://commons.wikimedia.org/wiki/File:Okerstausee_Niedrigwasser.jpg – </a:t>
            </a:r>
            <a:r>
              <a:rPr b="0" lang="en-US" sz="900" strike="noStrike" u="sng">
                <a:solidFill>
                  <a:srgbClr val="0000ff"/>
                </a:solidFill>
                <a:effectLst/>
                <a:uFillTx/>
                <a:latin typeface="Roboto"/>
                <a:ea typeface="Roboto"/>
                <a:hlinkClick r:id="rId3"/>
              </a:rPr>
              <a:t>CC BY-SA 3.0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4. ILRI – https://www.flickr.com/photos/ilri/24223476605 – </a:t>
            </a:r>
            <a:r>
              <a:rPr b="0" lang="en-US" sz="900" strike="noStrike" u="sng">
                <a:solidFill>
                  <a:srgbClr val="0000ff"/>
                </a:solidFill>
                <a:effectLst/>
                <a:uFillTx/>
                <a:latin typeface="Roboto"/>
                <a:ea typeface="Roboto"/>
                <a:hlinkClick r:id="rId4"/>
              </a:rPr>
              <a:t>CC BY-NC-ND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21" name="Grafik 147" descr=""/>
          <p:cNvPicPr/>
          <p:nvPr/>
        </p:nvPicPr>
        <p:blipFill>
          <a:blip r:embed="rId5"/>
          <a:stretch/>
        </p:blipFill>
        <p:spPr>
          <a:xfrm>
            <a:off x="5716800" y="1765080"/>
            <a:ext cx="3510720" cy="2630880"/>
          </a:xfrm>
          <a:prstGeom prst="rect">
            <a:avLst/>
          </a:prstGeom>
          <a:noFill/>
          <a:ln w="0">
            <a:noFill/>
          </a:ln>
        </p:spPr>
      </p:pic>
      <p:pic>
        <p:nvPicPr>
          <p:cNvPr id="322" name="Grafik 148" descr=""/>
          <p:cNvPicPr/>
          <p:nvPr/>
        </p:nvPicPr>
        <p:blipFill>
          <a:blip r:embed="rId6"/>
          <a:stretch/>
        </p:blipFill>
        <p:spPr>
          <a:xfrm>
            <a:off x="9290880" y="1697400"/>
            <a:ext cx="2039760" cy="2722320"/>
          </a:xfrm>
          <a:prstGeom prst="rect">
            <a:avLst/>
          </a:prstGeom>
          <a:noFill/>
          <a:ln w="0">
            <a:noFill/>
          </a:ln>
        </p:spPr>
      </p:pic>
      <p:pic>
        <p:nvPicPr>
          <p:cNvPr id="323" name="Grafik 149" descr=""/>
          <p:cNvPicPr/>
          <p:nvPr/>
        </p:nvPicPr>
        <p:blipFill>
          <a:blip r:embed="rId7"/>
          <a:srcRect l="0" t="21419" r="0" b="0"/>
          <a:stretch/>
        </p:blipFill>
        <p:spPr>
          <a:xfrm>
            <a:off x="7925760" y="4663440"/>
            <a:ext cx="3404880" cy="2003760"/>
          </a:xfrm>
          <a:prstGeom prst="rect">
            <a:avLst/>
          </a:prstGeom>
          <a:noFill/>
          <a:ln w="0">
            <a:noFill/>
          </a:ln>
        </p:spPr>
      </p:pic>
      <p:sp>
        <p:nvSpPr>
          <p:cNvPr id="324"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Floods and Droughts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26"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Famine</a:t>
            </a:r>
            <a:endParaRPr b="0" lang="en-GB" sz="2200" strike="noStrike" u="none">
              <a:solidFill>
                <a:srgbClr val="000000"/>
              </a:solidFill>
              <a:effectLst/>
              <a:uFillTx/>
              <a:latin typeface="Arial"/>
            </a:endParaRPr>
          </a:p>
        </p:txBody>
      </p:sp>
      <p:sp>
        <p:nvSpPr>
          <p:cNvPr id="327" name="CustomShape 3"/>
          <p:cNvSpPr/>
          <p:nvPr/>
        </p:nvSpPr>
        <p:spPr>
          <a:xfrm>
            <a:off x="263520" y="6356520"/>
            <a:ext cx="77749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Tiia Monto – https://commons.wikimedia.org/wiki/File:Vegetables_in_supermarket.jpg – </a:t>
            </a:r>
            <a:r>
              <a:rPr b="0" lang="en-US" sz="900" strike="noStrike" u="sng">
                <a:solidFill>
                  <a:srgbClr val="0000ff"/>
                </a:solidFill>
                <a:effectLst/>
                <a:uFillTx/>
                <a:latin typeface="Roboto"/>
                <a:ea typeface="Roboto"/>
                <a:hlinkClick r:id="rId1"/>
              </a:rPr>
              <a:t>CC BY-SA 3.0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Martin Shaw – https://commons.wikimedia.org/wiki/File:Vegetable_section_empty_in_a_supermarket_in_Kenmore.jpg –  </a:t>
            </a:r>
            <a:r>
              <a:rPr b="0" lang="en-US" sz="900" strike="noStrike" u="sng">
                <a:solidFill>
                  <a:srgbClr val="0000ff"/>
                </a:solidFill>
                <a:effectLst/>
                <a:uFillTx/>
                <a:latin typeface="Roboto"/>
                <a:ea typeface="Roboto"/>
                <a:hlinkClick r:id="rId2"/>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28" name="Grafik 154" descr=""/>
          <p:cNvPicPr/>
          <p:nvPr/>
        </p:nvPicPr>
        <p:blipFill>
          <a:blip r:embed="rId3"/>
          <a:stretch/>
        </p:blipFill>
        <p:spPr>
          <a:xfrm>
            <a:off x="274320" y="2011680"/>
            <a:ext cx="5021640" cy="368712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30"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Famine</a:t>
            </a:r>
            <a:endParaRPr b="0" lang="en-GB" sz="2200" strike="noStrike" u="none">
              <a:solidFill>
                <a:srgbClr val="000000"/>
              </a:solidFill>
              <a:effectLst/>
              <a:uFillTx/>
              <a:latin typeface="Arial"/>
            </a:endParaRPr>
          </a:p>
        </p:txBody>
      </p:sp>
      <p:sp>
        <p:nvSpPr>
          <p:cNvPr id="331" name="CustomShape 3"/>
          <p:cNvSpPr/>
          <p:nvPr/>
        </p:nvSpPr>
        <p:spPr>
          <a:xfrm>
            <a:off x="263520" y="6356520"/>
            <a:ext cx="77749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Tiia Monto – https://commons.wikimedia.org/wiki/File:Vegetables_in_supermarket.jpg – </a:t>
            </a:r>
            <a:r>
              <a:rPr b="0" lang="en-US" sz="900" strike="noStrike" u="sng">
                <a:solidFill>
                  <a:srgbClr val="0000ff"/>
                </a:solidFill>
                <a:effectLst/>
                <a:uFillTx/>
                <a:latin typeface="Roboto"/>
                <a:ea typeface="Roboto"/>
                <a:hlinkClick r:id="rId1"/>
              </a:rPr>
              <a:t>CC BY-SA 3.0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Martin Shaw – https://commons.wikimedia.org/wiki/File:Vegetable_section_empty_in_a_supermarket_in_Kenmore.jpg –  </a:t>
            </a:r>
            <a:r>
              <a:rPr b="0" lang="en-US" sz="900" strike="noStrike" u="sng">
                <a:solidFill>
                  <a:srgbClr val="0000ff"/>
                </a:solidFill>
                <a:effectLst/>
                <a:uFillTx/>
                <a:latin typeface="Roboto"/>
                <a:ea typeface="Roboto"/>
                <a:hlinkClick r:id="rId2"/>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32" name="Grafik 158" descr=""/>
          <p:cNvPicPr/>
          <p:nvPr/>
        </p:nvPicPr>
        <p:blipFill>
          <a:blip r:embed="rId3"/>
          <a:stretch/>
        </p:blipFill>
        <p:spPr>
          <a:xfrm>
            <a:off x="274320" y="2011680"/>
            <a:ext cx="5021640" cy="3687120"/>
          </a:xfrm>
          <a:prstGeom prst="rect">
            <a:avLst/>
          </a:prstGeom>
          <a:noFill/>
          <a:ln w="0">
            <a:noFill/>
          </a:ln>
        </p:spPr>
      </p:pic>
      <p:pic>
        <p:nvPicPr>
          <p:cNvPr id="333" name="Grafik 159" descr=""/>
          <p:cNvPicPr/>
          <p:nvPr/>
        </p:nvPicPr>
        <p:blipFill>
          <a:blip r:embed="rId4"/>
          <a:stretch/>
        </p:blipFill>
        <p:spPr>
          <a:xfrm>
            <a:off x="6583680" y="2103120"/>
            <a:ext cx="4747320" cy="3558600"/>
          </a:xfrm>
          <a:prstGeom prst="rect">
            <a:avLst/>
          </a:prstGeom>
          <a:noFill/>
          <a:ln w="0">
            <a:noFill/>
          </a:ln>
        </p:spPr>
      </p:pic>
      <p:sp>
        <p:nvSpPr>
          <p:cNvPr id="334" name="CustomShape 4"/>
          <p:cNvSpPr/>
          <p:nvPr/>
        </p:nvSpPr>
        <p:spPr>
          <a:xfrm>
            <a:off x="5577840" y="3657600"/>
            <a:ext cx="815400" cy="175320"/>
          </a:xfrm>
          <a:custGeom>
            <a:avLst/>
            <a:gdLst>
              <a:gd name="textAreaLeft" fmla="*/ 0 w 815400"/>
              <a:gd name="textAreaRight" fmla="*/ 817560 w 815400"/>
              <a:gd name="textAreaTop" fmla="*/ 0 h 175320"/>
              <a:gd name="textAreaBottom" fmla="*/ 177480 h 175320"/>
            </a:gdLst>
            <a:ahLst/>
            <a:cxnLst/>
            <a:rect l="textAreaLeft" t="textAreaTop" r="textAreaRight" b="textAreaBottom"/>
            <a:pathLst>
              <a:path w="2288" h="510">
                <a:moveTo>
                  <a:pt x="0" y="127"/>
                </a:moveTo>
                <a:lnTo>
                  <a:pt x="1715" y="127"/>
                </a:lnTo>
                <a:lnTo>
                  <a:pt x="1715" y="0"/>
                </a:lnTo>
                <a:lnTo>
                  <a:pt x="2287" y="254"/>
                </a:lnTo>
                <a:lnTo>
                  <a:pt x="1715" y="509"/>
                </a:lnTo>
                <a:lnTo>
                  <a:pt x="1715" y="381"/>
                </a:lnTo>
                <a:lnTo>
                  <a:pt x="0" y="381"/>
                </a:lnTo>
                <a:lnTo>
                  <a:pt x="0" y="127"/>
                </a:lnTo>
              </a:path>
            </a:pathLst>
          </a:cu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36"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Wildfires</a:t>
            </a:r>
            <a:endParaRPr b="0" lang="en-GB" sz="2200" strike="noStrike" u="none">
              <a:solidFill>
                <a:srgbClr val="000000"/>
              </a:solidFill>
              <a:effectLst/>
              <a:uFillTx/>
              <a:latin typeface="Arial"/>
            </a:endParaRPr>
          </a:p>
        </p:txBody>
      </p:sp>
      <p:sp>
        <p:nvSpPr>
          <p:cNvPr id="337" name="CustomShape 3"/>
          <p:cNvSpPr/>
          <p:nvPr/>
        </p:nvSpPr>
        <p:spPr>
          <a:xfrm>
            <a:off x="263520" y="6356520"/>
            <a:ext cx="7774920" cy="381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Bruce Detorres – https://www.flickr.com/photos/brucedetorres/49352689768 – Public Domain.</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slworking2 – https://www.flickr.com/photos/slworking/29034137667 –  </a:t>
            </a:r>
            <a:r>
              <a:rPr b="0" lang="en-US" sz="900" strike="noStrike" u="sng">
                <a:solidFill>
                  <a:srgbClr val="0000ff"/>
                </a:solidFill>
                <a:effectLst/>
                <a:uFillTx/>
                <a:latin typeface="Roboto"/>
                <a:ea typeface="Roboto"/>
                <a:hlinkClick r:id="rId1"/>
              </a:rPr>
              <a:t>CC BY-NC-SA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38" name="Grafik 164" descr=""/>
          <p:cNvPicPr/>
          <p:nvPr/>
        </p:nvPicPr>
        <p:blipFill>
          <a:blip r:embed="rId2"/>
          <a:stretch/>
        </p:blipFill>
        <p:spPr>
          <a:xfrm>
            <a:off x="457200" y="1730160"/>
            <a:ext cx="3569760" cy="2377080"/>
          </a:xfrm>
          <a:prstGeom prst="rect">
            <a:avLst/>
          </a:prstGeom>
          <a:noFill/>
          <a:ln w="0">
            <a:noFill/>
          </a:ln>
        </p:spPr>
      </p:pic>
      <p:pic>
        <p:nvPicPr>
          <p:cNvPr id="339" name="Grafik 165" descr=""/>
          <p:cNvPicPr/>
          <p:nvPr/>
        </p:nvPicPr>
        <p:blipFill>
          <a:blip r:embed="rId3"/>
          <a:stretch/>
        </p:blipFill>
        <p:spPr>
          <a:xfrm>
            <a:off x="4564080" y="1737360"/>
            <a:ext cx="6492600" cy="432576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41"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Rising Sea Level</a:t>
            </a:r>
            <a:endParaRPr b="0" lang="en-GB" sz="2200" strike="noStrike" u="none">
              <a:solidFill>
                <a:srgbClr val="000000"/>
              </a:solidFill>
              <a:effectLst/>
              <a:uFillTx/>
              <a:latin typeface="Arial"/>
            </a:endParaRPr>
          </a:p>
        </p:txBody>
      </p:sp>
      <p:sp>
        <p:nvSpPr>
          <p:cNvPr id="342" name="CustomShape 3"/>
          <p:cNvSpPr/>
          <p:nvPr/>
        </p:nvSpPr>
        <p:spPr>
          <a:xfrm>
            <a:off x="263520" y="6492240"/>
            <a:ext cx="10884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M. Haasnoot, G. Winter, S. Brown, R. J. Dawson, P. J. Ward, D. Eilander (2021.) Long-term sea-level rise necessitates a commitment to adaptation: A first order assessment (</a:t>
            </a:r>
            <a:r>
              <a:rPr b="0" lang="en-US" sz="900" strike="noStrike" u="sng">
                <a:solidFill>
                  <a:srgbClr val="0000ff"/>
                </a:solidFill>
                <a:effectLst/>
                <a:uFillTx/>
                <a:latin typeface="Roboto"/>
                <a:ea typeface="Roboto"/>
                <a:hlinkClick r:id="rId1"/>
              </a:rPr>
              <a:t>Link</a:t>
            </a:r>
            <a:r>
              <a:rPr b="0" lang="en-US" sz="900" strike="noStrike" u="none">
                <a:solidFill>
                  <a:srgbClr val="a6a6a6"/>
                </a:solidFill>
                <a:effectLst/>
                <a:uFillTx/>
                <a:latin typeface="Roboto"/>
                <a:ea typeface="Roboto"/>
              </a:rPr>
              <a:t>) – </a:t>
            </a:r>
            <a:r>
              <a:rPr b="0" lang="en-US" sz="900" strike="noStrike" u="sng">
                <a:solidFill>
                  <a:srgbClr val="0000ff"/>
                </a:solidFill>
                <a:effectLst/>
                <a:uFillTx/>
                <a:latin typeface="Roboto"/>
                <a:ea typeface="Roboto"/>
                <a:hlinkClick r:id="rId2"/>
              </a:rPr>
              <a:t>CC BY-NC-ND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43" name="Grafik 169" descr=""/>
          <p:cNvPicPr/>
          <p:nvPr/>
        </p:nvPicPr>
        <p:blipFill>
          <a:blip r:embed="rId3"/>
          <a:stretch/>
        </p:blipFill>
        <p:spPr>
          <a:xfrm>
            <a:off x="1920240" y="1980360"/>
            <a:ext cx="8024400" cy="40471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License</a:t>
            </a:r>
            <a:endParaRPr b="0" lang="en-GB" sz="2400" strike="noStrike" u="none">
              <a:solidFill>
                <a:srgbClr val="000000"/>
              </a:solidFill>
              <a:effectLst/>
              <a:uFillTx/>
              <a:latin typeface="Arial"/>
            </a:endParaRPr>
          </a:p>
        </p:txBody>
      </p:sp>
      <p:sp>
        <p:nvSpPr>
          <p:cNvPr id="273" name="CustomShape 2"/>
          <p:cNvSpPr/>
          <p:nvPr/>
        </p:nvSpPr>
        <p:spPr>
          <a:xfrm>
            <a:off x="335520" y="1268280"/>
            <a:ext cx="10738080" cy="5025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288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This work is licensed under a </a:t>
            </a:r>
            <a:r>
              <a:rPr b="1" lang="en-US" sz="1800" strike="noStrike" u="none">
                <a:solidFill>
                  <a:srgbClr val="000000"/>
                </a:solidFill>
                <a:effectLst/>
                <a:uFillTx/>
                <a:latin typeface="DejaVu Sans"/>
                <a:ea typeface="DejaVu Sans"/>
              </a:rPr>
              <a:t>Creative Commons Attribution-ShareAlike 4.0 International License</a:t>
            </a:r>
            <a:r>
              <a:rPr b="0" lang="en-US" sz="1800" strike="noStrike" u="none">
                <a:solidFill>
                  <a:srgbClr val="000000"/>
                </a:solidFill>
                <a:effectLst/>
                <a:uFillTx/>
                <a:latin typeface="DejaVu Sans"/>
                <a:ea typeface="DejaVu Sans"/>
              </a:rPr>
              <a:t>. To view a copy of this license, please refer to </a:t>
            </a:r>
            <a:r>
              <a:rPr b="0" lang="en-US" sz="1800" strike="noStrike" u="sng">
                <a:solidFill>
                  <a:srgbClr val="0000ff"/>
                </a:solidFill>
                <a:effectLst/>
                <a:uFillTx/>
                <a:latin typeface="DejaVu Sans"/>
                <a:ea typeface="DejaVu Sans"/>
                <a:hlinkClick r:id="rId1"/>
              </a:rPr>
              <a:t>https://creativecommons.org/licenses/by-sa/4.0/</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288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Updated versions of these slides will be available in our </a:t>
            </a:r>
            <a:r>
              <a:rPr b="0" lang="en-US" sz="1800" strike="noStrike" u="sng">
                <a:solidFill>
                  <a:srgbClr val="0000ff"/>
                </a:solidFill>
                <a:effectLst/>
                <a:uFillTx/>
                <a:latin typeface="DejaVu Sans"/>
                <a:ea typeface="DejaVu Sans"/>
                <a:hlinkClick r:id="rId2"/>
              </a:rPr>
              <a:t>Github repository</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45"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Rising Sea Level</a:t>
            </a:r>
            <a:endParaRPr b="0" lang="en-GB" sz="2200" strike="noStrike" u="none">
              <a:solidFill>
                <a:srgbClr val="000000"/>
              </a:solidFill>
              <a:effectLst/>
              <a:uFillTx/>
              <a:latin typeface="Arial"/>
            </a:endParaRPr>
          </a:p>
        </p:txBody>
      </p:sp>
      <p:sp>
        <p:nvSpPr>
          <p:cNvPr id="346" name="CustomShape 3"/>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What’s the problem?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48"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Rising Sea Level</a:t>
            </a:r>
            <a:endParaRPr b="0" lang="en-GB" sz="2200" strike="noStrike" u="none">
              <a:solidFill>
                <a:srgbClr val="000000"/>
              </a:solidFill>
              <a:effectLst/>
              <a:uFillTx/>
              <a:latin typeface="Arial"/>
            </a:endParaRPr>
          </a:p>
        </p:txBody>
      </p:sp>
      <p:sp>
        <p:nvSpPr>
          <p:cNvPr id="349" name="CustomShape 3"/>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What’s the problem?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50" name="CustomShape 4"/>
          <p:cNvSpPr/>
          <p:nvPr/>
        </p:nvSpPr>
        <p:spPr>
          <a:xfrm>
            <a:off x="640080" y="3840480"/>
            <a:ext cx="1089720" cy="358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51" name="CustomShape 5"/>
          <p:cNvSpPr/>
          <p:nvPr/>
        </p:nvSpPr>
        <p:spPr>
          <a:xfrm rot="10814400">
            <a:off x="1460880" y="3758760"/>
            <a:ext cx="999360" cy="446760"/>
          </a:xfrm>
          <a:custGeom>
            <a:avLst/>
            <a:gdLst>
              <a:gd name="textAreaLeft" fmla="*/ 0 w 999360"/>
              <a:gd name="textAreaRight" fmla="*/ 1001520 w 999360"/>
              <a:gd name="textAreaTop" fmla="*/ 0 h 446760"/>
              <a:gd name="textAreaBottom" fmla="*/ 448920 h 446760"/>
            </a:gdLst>
            <a:ahLst/>
            <a:cxn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53"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Rising Sea Level</a:t>
            </a:r>
            <a:endParaRPr b="0" lang="en-GB" sz="2200" strike="noStrike" u="none">
              <a:solidFill>
                <a:srgbClr val="000000"/>
              </a:solidFill>
              <a:effectLst/>
              <a:uFillTx/>
              <a:latin typeface="Arial"/>
            </a:endParaRPr>
          </a:p>
        </p:txBody>
      </p:sp>
      <p:sp>
        <p:nvSpPr>
          <p:cNvPr id="354" name="CustomShape 3"/>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What’s the problem?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55" name="CustomShape 4"/>
          <p:cNvSpPr/>
          <p:nvPr/>
        </p:nvSpPr>
        <p:spPr>
          <a:xfrm>
            <a:off x="640080" y="3840480"/>
            <a:ext cx="1089720" cy="358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56" name="CustomShape 5"/>
          <p:cNvSpPr/>
          <p:nvPr/>
        </p:nvSpPr>
        <p:spPr>
          <a:xfrm rot="10814400">
            <a:off x="1460880" y="3758760"/>
            <a:ext cx="999360" cy="446760"/>
          </a:xfrm>
          <a:custGeom>
            <a:avLst/>
            <a:gdLst>
              <a:gd name="textAreaLeft" fmla="*/ 0 w 999360"/>
              <a:gd name="textAreaRight" fmla="*/ 1001520 w 999360"/>
              <a:gd name="textAreaTop" fmla="*/ 0 h 446760"/>
              <a:gd name="textAreaBottom" fmla="*/ 448920 h 446760"/>
            </a:gdLst>
            <a:ahLst/>
            <a:cxn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57" name="CustomShape 6"/>
          <p:cNvSpPr/>
          <p:nvPr/>
        </p:nvSpPr>
        <p:spPr>
          <a:xfrm>
            <a:off x="2743200" y="3657600"/>
            <a:ext cx="1089720" cy="5410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58" name="CustomShape 7"/>
          <p:cNvSpPr/>
          <p:nvPr/>
        </p:nvSpPr>
        <p:spPr>
          <a:xfrm rot="10814400">
            <a:off x="3290040" y="3568680"/>
            <a:ext cx="1272960" cy="633600"/>
          </a:xfrm>
          <a:custGeom>
            <a:avLst/>
            <a:gdLst>
              <a:gd name="textAreaLeft" fmla="*/ 0 w 1272960"/>
              <a:gd name="textAreaRight" fmla="*/ 1275120 w 1272960"/>
              <a:gd name="textAreaTop" fmla="*/ 0 h 633600"/>
              <a:gd name="textAreaBottom" fmla="*/ 635760 h 633600"/>
            </a:gdLst>
            <a:ahLst/>
            <a:cxn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60"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Rising Sea Level</a:t>
            </a:r>
            <a:endParaRPr b="0" lang="en-GB" sz="2200" strike="noStrike" u="none">
              <a:solidFill>
                <a:srgbClr val="000000"/>
              </a:solidFill>
              <a:effectLst/>
              <a:uFillTx/>
              <a:latin typeface="Arial"/>
            </a:endParaRPr>
          </a:p>
        </p:txBody>
      </p:sp>
      <p:sp>
        <p:nvSpPr>
          <p:cNvPr id="361" name="CustomShape 3"/>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What’s the problem?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62" name="CustomShape 4"/>
          <p:cNvSpPr/>
          <p:nvPr/>
        </p:nvSpPr>
        <p:spPr>
          <a:xfrm>
            <a:off x="640080" y="3840480"/>
            <a:ext cx="1089720" cy="358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63" name="CustomShape 5"/>
          <p:cNvSpPr/>
          <p:nvPr/>
        </p:nvSpPr>
        <p:spPr>
          <a:xfrm rot="10814400">
            <a:off x="1460880" y="3758760"/>
            <a:ext cx="999360" cy="446760"/>
          </a:xfrm>
          <a:custGeom>
            <a:avLst/>
            <a:gdLst>
              <a:gd name="textAreaLeft" fmla="*/ 0 w 999360"/>
              <a:gd name="textAreaRight" fmla="*/ 1001520 w 999360"/>
              <a:gd name="textAreaTop" fmla="*/ 0 h 446760"/>
              <a:gd name="textAreaBottom" fmla="*/ 448920 h 446760"/>
            </a:gdLst>
            <a:ahLst/>
            <a:cxn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64" name="CustomShape 6"/>
          <p:cNvSpPr/>
          <p:nvPr/>
        </p:nvSpPr>
        <p:spPr>
          <a:xfrm>
            <a:off x="2743200" y="3657600"/>
            <a:ext cx="1089720" cy="5410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65" name="CustomShape 7"/>
          <p:cNvSpPr/>
          <p:nvPr/>
        </p:nvSpPr>
        <p:spPr>
          <a:xfrm rot="10814400">
            <a:off x="3290040" y="3568680"/>
            <a:ext cx="1272960" cy="633600"/>
          </a:xfrm>
          <a:custGeom>
            <a:avLst/>
            <a:gdLst>
              <a:gd name="textAreaLeft" fmla="*/ 0 w 1272960"/>
              <a:gd name="textAreaRight" fmla="*/ 1275120 w 1272960"/>
              <a:gd name="textAreaTop" fmla="*/ 0 h 633600"/>
              <a:gd name="textAreaBottom" fmla="*/ 635760 h 633600"/>
            </a:gdLst>
            <a:ahLst/>
            <a:cxn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66" name="CustomShape 8"/>
          <p:cNvSpPr/>
          <p:nvPr/>
        </p:nvSpPr>
        <p:spPr>
          <a:xfrm>
            <a:off x="5029200" y="3383280"/>
            <a:ext cx="1364040" cy="8308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67" name="CustomShape 9"/>
          <p:cNvSpPr/>
          <p:nvPr/>
        </p:nvSpPr>
        <p:spPr>
          <a:xfrm rot="10814400">
            <a:off x="5762520" y="3203640"/>
            <a:ext cx="1725480" cy="1010520"/>
          </a:xfrm>
          <a:custGeom>
            <a:avLst/>
            <a:gdLst>
              <a:gd name="textAreaLeft" fmla="*/ 0 w 1725480"/>
              <a:gd name="textAreaRight" fmla="*/ 1727640 w 1725480"/>
              <a:gd name="textAreaTop" fmla="*/ 0 h 1010520"/>
              <a:gd name="textAreaBottom" fmla="*/ 1012680 h 1010520"/>
            </a:gdLst>
            <a:ahLst/>
            <a:cxn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69"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Rising Sea Level</a:t>
            </a:r>
            <a:endParaRPr b="0" lang="en-GB" sz="2200" strike="noStrike" u="none">
              <a:solidFill>
                <a:srgbClr val="000000"/>
              </a:solidFill>
              <a:effectLst/>
              <a:uFillTx/>
              <a:latin typeface="Arial"/>
            </a:endParaRPr>
          </a:p>
        </p:txBody>
      </p:sp>
      <p:sp>
        <p:nvSpPr>
          <p:cNvPr id="370" name="CustomShape 3"/>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What’s the problem?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71" name="CustomShape 4"/>
          <p:cNvSpPr/>
          <p:nvPr/>
        </p:nvSpPr>
        <p:spPr>
          <a:xfrm rot="10814400">
            <a:off x="8787240" y="3021480"/>
            <a:ext cx="2090520" cy="1198080"/>
          </a:xfrm>
          <a:custGeom>
            <a:avLst/>
            <a:gdLst>
              <a:gd name="textAreaLeft" fmla="*/ 0 w 2090520"/>
              <a:gd name="textAreaRight" fmla="*/ 2092680 w 2090520"/>
              <a:gd name="textAreaTop" fmla="*/ 0 h 1198080"/>
              <a:gd name="textAreaBottom" fmla="*/ 1200240 h 1198080"/>
            </a:gdLst>
            <a:ahLst/>
            <a:cxnLst/>
            <a:rect l="textAreaLeft" t="textAreaTop" r="textAreaRight" b="textAreaBottom"/>
            <a:pathLst>
              <a:path w="5830" h="3355">
                <a:moveTo>
                  <a:pt x="0" y="6"/>
                </a:moveTo>
                <a:lnTo>
                  <a:pt x="5829" y="0"/>
                </a:lnTo>
                <a:lnTo>
                  <a:pt x="3852" y="3352"/>
                </a:lnTo>
                <a:lnTo>
                  <a:pt x="1982" y="3354"/>
                </a:lnTo>
                <a:lnTo>
                  <a:pt x="0" y="6"/>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2" name="CustomShape 5"/>
          <p:cNvSpPr/>
          <p:nvPr/>
        </p:nvSpPr>
        <p:spPr>
          <a:xfrm>
            <a:off x="640080" y="3840480"/>
            <a:ext cx="1089720" cy="358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3" name="CustomShape 6"/>
          <p:cNvSpPr/>
          <p:nvPr/>
        </p:nvSpPr>
        <p:spPr>
          <a:xfrm rot="10814400">
            <a:off x="1460880" y="3758760"/>
            <a:ext cx="999360" cy="446760"/>
          </a:xfrm>
          <a:custGeom>
            <a:avLst/>
            <a:gdLst>
              <a:gd name="textAreaLeft" fmla="*/ 0 w 999360"/>
              <a:gd name="textAreaRight" fmla="*/ 1001520 w 999360"/>
              <a:gd name="textAreaTop" fmla="*/ 0 h 446760"/>
              <a:gd name="textAreaBottom" fmla="*/ 448920 h 446760"/>
            </a:gdLst>
            <a:ahLst/>
            <a:cxnLst/>
            <a:rect l="textAreaLeft" t="textAreaTop" r="textAreaRight" b="textAreaBottom"/>
            <a:pathLst>
              <a:path w="2799" h="1266">
                <a:moveTo>
                  <a:pt x="0" y="3"/>
                </a:moveTo>
                <a:lnTo>
                  <a:pt x="2798" y="0"/>
                </a:lnTo>
                <a:lnTo>
                  <a:pt x="1848" y="1264"/>
                </a:lnTo>
                <a:lnTo>
                  <a:pt x="951" y="1265"/>
                </a:lnTo>
                <a:lnTo>
                  <a:pt x="0" y="3"/>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4" name="CustomShape 7"/>
          <p:cNvSpPr/>
          <p:nvPr/>
        </p:nvSpPr>
        <p:spPr>
          <a:xfrm>
            <a:off x="2743200" y="3657600"/>
            <a:ext cx="1089720" cy="5410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5" name="CustomShape 8"/>
          <p:cNvSpPr/>
          <p:nvPr/>
        </p:nvSpPr>
        <p:spPr>
          <a:xfrm rot="10814400">
            <a:off x="3290040" y="3568680"/>
            <a:ext cx="1272960" cy="633600"/>
          </a:xfrm>
          <a:custGeom>
            <a:avLst/>
            <a:gdLst>
              <a:gd name="textAreaLeft" fmla="*/ 0 w 1272960"/>
              <a:gd name="textAreaRight" fmla="*/ 1275120 w 1272960"/>
              <a:gd name="textAreaTop" fmla="*/ 0 h 633600"/>
              <a:gd name="textAreaBottom" fmla="*/ 635760 h 633600"/>
            </a:gdLst>
            <a:ahLst/>
            <a:cxnLst/>
            <a:rect l="textAreaLeft" t="textAreaTop" r="textAreaRight" b="textAreaBottom"/>
            <a:pathLst>
              <a:path w="3559" h="1786">
                <a:moveTo>
                  <a:pt x="0" y="5"/>
                </a:moveTo>
                <a:lnTo>
                  <a:pt x="3558" y="0"/>
                </a:lnTo>
                <a:lnTo>
                  <a:pt x="2350" y="1783"/>
                </a:lnTo>
                <a:lnTo>
                  <a:pt x="1209" y="1785"/>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6" name="CustomShape 9"/>
          <p:cNvSpPr/>
          <p:nvPr/>
        </p:nvSpPr>
        <p:spPr>
          <a:xfrm>
            <a:off x="5029200" y="3383280"/>
            <a:ext cx="1364040" cy="8308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7" name="CustomShape 10"/>
          <p:cNvSpPr/>
          <p:nvPr/>
        </p:nvSpPr>
        <p:spPr>
          <a:xfrm rot="10814400">
            <a:off x="5762520" y="3203640"/>
            <a:ext cx="1725480" cy="1010520"/>
          </a:xfrm>
          <a:custGeom>
            <a:avLst/>
            <a:gdLst>
              <a:gd name="textAreaLeft" fmla="*/ 0 w 1725480"/>
              <a:gd name="textAreaRight" fmla="*/ 1727640 w 1725480"/>
              <a:gd name="textAreaTop" fmla="*/ 0 h 1010520"/>
              <a:gd name="textAreaBottom" fmla="*/ 1012680 h 1010520"/>
            </a:gdLst>
            <a:ahLst/>
            <a:cxnLst/>
            <a:rect l="textAreaLeft" t="textAreaTop" r="textAreaRight" b="textAreaBottom"/>
            <a:pathLst>
              <a:path w="4816" h="2834">
                <a:moveTo>
                  <a:pt x="0" y="5"/>
                </a:moveTo>
                <a:lnTo>
                  <a:pt x="4815" y="0"/>
                </a:lnTo>
                <a:lnTo>
                  <a:pt x="3182" y="2831"/>
                </a:lnTo>
                <a:lnTo>
                  <a:pt x="1638" y="2833"/>
                </a:lnTo>
                <a:lnTo>
                  <a:pt x="0" y="5"/>
                </a:lnTo>
              </a:path>
            </a:pathLst>
          </a:custGeom>
          <a:solidFill>
            <a:srgbClr val="808080"/>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378" name="CustomShape 11"/>
          <p:cNvSpPr/>
          <p:nvPr/>
        </p:nvSpPr>
        <p:spPr>
          <a:xfrm>
            <a:off x="9601200" y="2305440"/>
            <a:ext cx="266760" cy="395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trike="noStrike" u="none">
                <a:solidFill>
                  <a:srgbClr val="c9211e"/>
                </a:solidFill>
                <a:effectLst/>
                <a:uFillTx/>
                <a:latin typeface="Arial"/>
                <a:ea typeface="DejaVu Sans"/>
              </a:rPr>
              <a:t>?</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80"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Catastrophe is the new “normal”</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Extreme weather events occur more often and with increased intensity</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100 year floods/droughts/etc. occur every 10 years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81"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Extreme Weather Events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83"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Catastrophe is the new “normal”</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Extreme weather events occur more often and with increased intensity</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100 year floods/droughts/etc. occur every 10 years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r>
              <a:rPr b="0" lang="en-US" sz="1800" strike="noStrike" u="none">
                <a:solidFill>
                  <a:srgbClr val="000000"/>
                </a:solidFill>
                <a:effectLst/>
                <a:uFillTx/>
                <a:latin typeface="DejaVu Sans"/>
                <a:ea typeface="DejaVu Sans"/>
              </a:rPr>
              <a:t>→ More and more parts of the world will become uninhabitable</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84"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Extreme Weather Events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86"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Catastrophe is the new “normal”</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Extreme weather events occur more often and with increased intensity</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100 year floods/droughts/etc. occur every 10 years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r>
              <a:rPr b="0" lang="en-US" sz="1800" strike="noStrike" u="none">
                <a:solidFill>
                  <a:srgbClr val="000000"/>
                </a:solidFill>
                <a:effectLst/>
                <a:uFillTx/>
                <a:latin typeface="DejaVu Sans"/>
                <a:ea typeface="DejaVu Sans"/>
              </a:rPr>
              <a:t>→ More and more parts of the world will become uninhabitable</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r>
              <a:rPr b="0" lang="en-US" sz="1800" strike="noStrike" u="none">
                <a:solidFill>
                  <a:srgbClr val="000000"/>
                </a:solidFill>
                <a:effectLst/>
                <a:uFillTx/>
                <a:latin typeface="DejaVu Sans"/>
                <a:ea typeface="DejaVu Sans"/>
              </a:rPr>
              <a:t>→ More inhabitants per m² that need to be cared for under extreme conditions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387"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 – Extreme Weather Events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89" name="CustomShape 2"/>
          <p:cNvSpPr/>
          <p:nvPr/>
        </p:nvSpPr>
        <p:spPr>
          <a:xfrm>
            <a:off x="335520" y="1268640"/>
            <a:ext cx="10742760" cy="503028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trike="noStrike" u="none">
                <a:solidFill>
                  <a:srgbClr val="000000"/>
                </a:solidFill>
                <a:effectLst/>
                <a:uFillTx/>
                <a:latin typeface="DejaVu Sans"/>
                <a:ea typeface="DejaVu Sans"/>
              </a:rPr>
              <a:t>“change is coming, whether you like it or not”</a:t>
            </a:r>
            <a:endParaRPr b="0" lang="en-GB" sz="1800" strike="noStrike" u="none">
              <a:solidFill>
                <a:srgbClr val="000000"/>
              </a:solidFill>
              <a:effectLst/>
              <a:uFillTx/>
              <a:latin typeface="Arial"/>
            </a:endParaRPr>
          </a:p>
          <a:p>
            <a:pPr algn="ctr">
              <a:lnSpc>
                <a:spcPct val="150000"/>
              </a:lnSpc>
              <a:spcBef>
                <a:spcPts val="360"/>
              </a:spcBef>
              <a:tabLst>
                <a:tab algn="l" pos="0"/>
              </a:tabLst>
            </a:pPr>
            <a:r>
              <a:rPr b="0" i="1" lang="en-US" sz="1800" strike="noStrike" u="none">
                <a:solidFill>
                  <a:srgbClr val="000000"/>
                </a:solidFill>
                <a:effectLst/>
                <a:uFillTx/>
                <a:latin typeface="DejaVu Sans"/>
                <a:ea typeface="DejaVu Sans"/>
              </a:rPr>
              <a:t>	</a:t>
            </a:r>
            <a:r>
              <a:rPr b="0" i="1" lang="en-US" sz="1800" strike="noStrike" u="none">
                <a:solidFill>
                  <a:srgbClr val="000000"/>
                </a:solidFill>
                <a:effectLst/>
                <a:uFillTx/>
                <a:latin typeface="DejaVu Sans"/>
                <a:ea typeface="DejaVu Sans"/>
              </a:rPr>
              <a:t>	</a:t>
            </a:r>
            <a:r>
              <a:rPr b="0" i="1" lang="en-US" sz="1800" strike="noStrike" u="none">
                <a:solidFill>
                  <a:srgbClr val="000000"/>
                </a:solidFill>
                <a:effectLst/>
                <a:uFillTx/>
                <a:latin typeface="DejaVu Sans"/>
                <a:ea typeface="DejaVu Sans"/>
              </a:rPr>
              <a:t>	</a:t>
            </a:r>
            <a:r>
              <a:rPr b="0" i="1" lang="en-US" sz="1800" strike="noStrike" u="none">
                <a:solidFill>
                  <a:srgbClr val="000000"/>
                </a:solidFill>
                <a:effectLst/>
                <a:uFillTx/>
                <a:latin typeface="DejaVu Sans"/>
                <a:ea typeface="DejaVu Sans"/>
              </a:rPr>
              <a:t>	</a:t>
            </a:r>
            <a:r>
              <a:rPr b="0" i="1" lang="en-US" sz="1800" strike="noStrike" u="none">
                <a:solidFill>
                  <a:srgbClr val="000000"/>
                </a:solidFill>
                <a:effectLst/>
                <a:uFillTx/>
                <a:latin typeface="DejaVu Sans"/>
                <a:ea typeface="DejaVu Sans"/>
              </a:rPr>
              <a:t>	</a:t>
            </a:r>
            <a:r>
              <a:rPr b="0" i="1" lang="en-US" sz="1800" strike="noStrike" u="none">
                <a:solidFill>
                  <a:srgbClr val="000000"/>
                </a:solidFill>
                <a:effectLst/>
                <a:uFillTx/>
                <a:latin typeface="DejaVu Sans"/>
                <a:ea typeface="DejaVu Sans"/>
              </a:rPr>
              <a:t>Greta Thunberg</a:t>
            </a:r>
            <a:endParaRPr b="0" lang="en-GB" sz="1800" strike="noStrike" u="none">
              <a:solidFill>
                <a:srgbClr val="000000"/>
              </a:solidFill>
              <a:effectLst/>
              <a:uFillTx/>
              <a:latin typeface="Arial"/>
            </a:endParaRPr>
          </a:p>
          <a:p>
            <a:pPr algn="ctr">
              <a:lnSpc>
                <a:spcPct val="150000"/>
              </a:lnSpc>
              <a:spcBef>
                <a:spcPts val="360"/>
              </a:spcBef>
              <a:tabLst>
                <a:tab algn="l" pos="0"/>
              </a:tabLst>
            </a:pPr>
            <a:endParaRPr b="0" lang="en-GB" sz="1800" strike="noStrike" u="none">
              <a:solidFill>
                <a:srgbClr val="000000"/>
              </a:solidFill>
              <a:effectLst/>
              <a:uFillTx/>
              <a:latin typeface="Arial"/>
            </a:endParaRPr>
          </a:p>
        </p:txBody>
      </p:sp>
      <p:sp>
        <p:nvSpPr>
          <p:cNvPr id="390" name="CustomShape 3"/>
          <p:cNvSpPr/>
          <p:nvPr/>
        </p:nvSpPr>
        <p:spPr>
          <a:xfrm>
            <a:off x="3724920" y="4788360"/>
            <a:ext cx="3963600" cy="360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281"/>
              </a:spcBef>
              <a:tabLst>
                <a:tab algn="l" pos="0"/>
              </a:tabLst>
            </a:pPr>
            <a:r>
              <a:rPr b="0" lang="en-US" sz="1400" strike="noStrike" u="sng">
                <a:solidFill>
                  <a:srgbClr val="0000ff"/>
                </a:solidFill>
                <a:effectLst/>
                <a:uFillTx/>
                <a:latin typeface="DejaVu Sans"/>
                <a:ea typeface="DejaVu Sans"/>
                <a:hlinkClick r:id="rId1"/>
              </a:rPr>
              <a:t>Click Me</a:t>
            </a:r>
            <a:endParaRPr b="0" lang="en-GB" sz="1400" strike="noStrike" u="none">
              <a:solidFill>
                <a:srgbClr val="000000"/>
              </a:solidFill>
              <a:effectLst/>
              <a:uFillTx/>
              <a:latin typeface="Arial"/>
            </a:endParaRPr>
          </a:p>
        </p:txBody>
      </p:sp>
      <p:sp>
        <p:nvSpPr>
          <p:cNvPr id="391" name="CustomShape 4"/>
          <p:cNvSpPr/>
          <p:nvPr/>
        </p:nvSpPr>
        <p:spPr>
          <a:xfrm>
            <a:off x="263520" y="6411600"/>
            <a:ext cx="647028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DejaVu Sans"/>
                <a:ea typeface="Roboto"/>
              </a:rPr>
              <a:t>Guardian News (2019) – https://www.youtube.com/watch?v=TMrtLsQbaok </a:t>
            </a:r>
            <a:endParaRPr b="0" lang="en-GB" sz="900" strike="noStrike" u="none">
              <a:solidFill>
                <a:srgbClr val="000000"/>
              </a:solidFill>
              <a:effectLst/>
              <a:uFillTx/>
              <a:latin typeface="Arial"/>
            </a:endParaRPr>
          </a:p>
        </p:txBody>
      </p:sp>
      <p:sp>
        <p:nvSpPr>
          <p:cNvPr id="392"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Climate Change</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94" name="CustomShape 2"/>
          <p:cNvSpPr/>
          <p:nvPr/>
        </p:nvSpPr>
        <p:spPr>
          <a:xfrm>
            <a:off x="263520" y="6411600"/>
            <a:ext cx="77749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"Landfill at Upernavik" by ulalume – https://www.flickr.com/photos/96649248@N00/43867280734 – </a:t>
            </a:r>
            <a:r>
              <a:rPr b="0" lang="en-US" sz="900" strike="noStrike" u="sng">
                <a:solidFill>
                  <a:srgbClr val="0000ff"/>
                </a:solidFill>
                <a:effectLst/>
                <a:uFillTx/>
                <a:latin typeface="Roboto"/>
                <a:ea typeface="Roboto"/>
                <a:hlinkClick r:id="rId1"/>
              </a:rPr>
              <a:t>CC BY-NC-ND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Christian Hüpfer – https://flic.kr/p/aKXw2F – </a:t>
            </a:r>
            <a:r>
              <a:rPr b="0" lang="en-US" sz="900" strike="noStrike" u="sng">
                <a:solidFill>
                  <a:srgbClr val="0000ff"/>
                </a:solidFill>
                <a:effectLst/>
                <a:uFillTx/>
                <a:latin typeface="Roboto"/>
                <a:ea typeface="Roboto"/>
                <a:hlinkClick r:id="rId2"/>
              </a:rPr>
              <a:t>CC BY-SA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395" name="Grafik 221" descr=""/>
          <p:cNvPicPr/>
          <p:nvPr/>
        </p:nvPicPr>
        <p:blipFill>
          <a:blip r:embed="rId3"/>
          <a:stretch/>
        </p:blipFill>
        <p:spPr>
          <a:xfrm>
            <a:off x="548640" y="1645920"/>
            <a:ext cx="5112000" cy="3832200"/>
          </a:xfrm>
          <a:prstGeom prst="rect">
            <a:avLst/>
          </a:prstGeom>
          <a:noFill/>
          <a:ln w="0">
            <a:noFill/>
          </a:ln>
        </p:spPr>
      </p:pic>
      <p:pic>
        <p:nvPicPr>
          <p:cNvPr id="396" name="Grafik 222" descr=""/>
          <p:cNvPicPr/>
          <p:nvPr/>
        </p:nvPicPr>
        <p:blipFill>
          <a:blip r:embed="rId4"/>
          <a:stretch/>
        </p:blipFill>
        <p:spPr>
          <a:xfrm>
            <a:off x="6035040" y="2661120"/>
            <a:ext cx="4947480" cy="3274200"/>
          </a:xfrm>
          <a:prstGeom prst="rect">
            <a:avLst/>
          </a:prstGeom>
          <a:noFill/>
          <a:ln w="0">
            <a:noFill/>
          </a:ln>
        </p:spPr>
      </p:pic>
      <p:sp>
        <p:nvSpPr>
          <p:cNvPr id="397"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Environmental Pollution – Waste </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4"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Question 1 </a:t>
            </a:r>
            <a:endParaRPr b="0" lang="en-GB" sz="2400" strike="noStrike" u="none">
              <a:solidFill>
                <a:srgbClr val="000000"/>
              </a:solidFill>
              <a:effectLst/>
              <a:uFillTx/>
              <a:latin typeface="Arial"/>
            </a:endParaRPr>
          </a:p>
        </p:txBody>
      </p:sp>
      <p:sp>
        <p:nvSpPr>
          <p:cNvPr id="275"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At which university do you study?</a:t>
            </a: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a) TU Clausthal</a:t>
            </a: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b) Ostfalia</a:t>
            </a: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c) Göttingen</a:t>
            </a: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d) other / not a student</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399" name="CustomShape 2"/>
          <p:cNvSpPr/>
          <p:nvPr/>
        </p:nvSpPr>
        <p:spPr>
          <a:xfrm>
            <a:off x="335520" y="1268280"/>
            <a:ext cx="5874480" cy="430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3 of the 10 dirtiest european coal plants are located in Poland</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In which country/countries are the other 7 dirtiest coal plants located?</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f the 10 dirtiest european coal plants are located in </a:t>
            </a:r>
            <a:r>
              <a:rPr b="1" lang="en-US" sz="1800" strike="noStrike" u="none">
                <a:solidFill>
                  <a:srgbClr val="ffffff"/>
                </a:solidFill>
                <a:effectLst/>
                <a:uFillTx/>
                <a:latin typeface="DejaVu Sans"/>
                <a:ea typeface="DejaVu Sans"/>
              </a:rPr>
              <a:t>GERMANY</a:t>
            </a:r>
            <a:endParaRPr b="0" lang="en-GB" sz="1800" strike="noStrike" u="none">
              <a:solidFill>
                <a:srgbClr val="000000"/>
              </a:solidFill>
              <a:effectLst/>
              <a:uFillTx/>
              <a:latin typeface="Arial"/>
            </a:endParaRPr>
          </a:p>
        </p:txBody>
      </p:sp>
      <p:sp>
        <p:nvSpPr>
          <p:cNvPr id="400" name="CustomShape 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01" name="CustomShape 4"/>
          <p:cNvSpPr/>
          <p:nvPr/>
        </p:nvSpPr>
        <p:spPr>
          <a:xfrm>
            <a:off x="263520" y="6265440"/>
            <a:ext cx="7774920" cy="537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https://ember-climate.org/insights/research/top-10-emitters-in-the-eu-ets-2021/</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John Englart – https://www.flickr.com/photos/takver/11308053925/ – </a:t>
            </a:r>
            <a:r>
              <a:rPr b="0" lang="en-US" sz="900" strike="noStrike" u="sng">
                <a:solidFill>
                  <a:srgbClr val="0000ff"/>
                </a:solidFill>
                <a:effectLst/>
                <a:uFillTx/>
                <a:latin typeface="Roboto"/>
                <a:ea typeface="Roboto"/>
                <a:hlinkClick r:id="rId1"/>
              </a:rPr>
              <a:t>CC BY-SA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3. John Englart – https://www.flickr.com/photos/takver/51658831095/ – </a:t>
            </a:r>
            <a:r>
              <a:rPr b="0" lang="en-US" sz="900" strike="noStrike" u="sng">
                <a:solidFill>
                  <a:srgbClr val="0000ff"/>
                </a:solidFill>
                <a:effectLst/>
                <a:uFillTx/>
                <a:latin typeface="Roboto"/>
                <a:ea typeface="Roboto"/>
                <a:hlinkClick r:id="rId2"/>
              </a:rPr>
              <a:t>CC BY-SA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pic>
        <p:nvPicPr>
          <p:cNvPr id="402" name="Grafik 228" descr=""/>
          <p:cNvPicPr/>
          <p:nvPr/>
        </p:nvPicPr>
        <p:blipFill>
          <a:blip r:embed="rId3"/>
          <a:stretch/>
        </p:blipFill>
        <p:spPr>
          <a:xfrm>
            <a:off x="6949440" y="914400"/>
            <a:ext cx="3942000" cy="2836800"/>
          </a:xfrm>
          <a:prstGeom prst="rect">
            <a:avLst/>
          </a:prstGeom>
          <a:noFill/>
          <a:ln w="0">
            <a:noFill/>
          </a:ln>
        </p:spPr>
      </p:pic>
      <p:pic>
        <p:nvPicPr>
          <p:cNvPr id="403" name="Grafik 229" descr=""/>
          <p:cNvPicPr/>
          <p:nvPr/>
        </p:nvPicPr>
        <p:blipFill>
          <a:blip r:embed="rId4"/>
          <a:stretch/>
        </p:blipFill>
        <p:spPr>
          <a:xfrm>
            <a:off x="6949440" y="3931920"/>
            <a:ext cx="3969720" cy="2643840"/>
          </a:xfrm>
          <a:prstGeom prst="rect">
            <a:avLst/>
          </a:prstGeom>
          <a:noFill/>
          <a:ln w="0">
            <a:noFill/>
          </a:ln>
        </p:spPr>
      </p:pic>
      <p:sp>
        <p:nvSpPr>
          <p:cNvPr id="404"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Environmental Pollution – Fossil Fuels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406" name="CustomShape 2"/>
          <p:cNvSpPr/>
          <p:nvPr/>
        </p:nvSpPr>
        <p:spPr>
          <a:xfrm>
            <a:off x="335520" y="1268280"/>
            <a:ext cx="5874480" cy="430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3 of the 10 dirtiest European coal plants are located in Poland</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In which country/countries are the other 7 dirtiest coal plants located?</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7 of the 10 dirtiest European coal plants are located in </a:t>
            </a:r>
            <a:r>
              <a:rPr b="1" lang="en-US" sz="1800" strike="noStrike" u="none">
                <a:solidFill>
                  <a:srgbClr val="000000"/>
                </a:solidFill>
                <a:effectLst/>
                <a:uFillTx/>
                <a:latin typeface="DejaVu Sans"/>
                <a:ea typeface="DejaVu Sans"/>
              </a:rPr>
              <a:t>GERMANY</a:t>
            </a:r>
            <a:endParaRPr b="0" lang="en-GB" sz="1800" strike="noStrike" u="none">
              <a:solidFill>
                <a:srgbClr val="000000"/>
              </a:solidFill>
              <a:effectLst/>
              <a:uFillTx/>
              <a:latin typeface="Arial"/>
            </a:endParaRPr>
          </a:p>
        </p:txBody>
      </p:sp>
      <p:sp>
        <p:nvSpPr>
          <p:cNvPr id="407" name="CustomShape 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408" name="Grafik 234" descr=""/>
          <p:cNvPicPr/>
          <p:nvPr/>
        </p:nvPicPr>
        <p:blipFill>
          <a:blip r:embed="rId1"/>
          <a:stretch/>
        </p:blipFill>
        <p:spPr>
          <a:xfrm>
            <a:off x="6949440" y="914400"/>
            <a:ext cx="3942000" cy="2836800"/>
          </a:xfrm>
          <a:prstGeom prst="rect">
            <a:avLst/>
          </a:prstGeom>
          <a:noFill/>
          <a:ln w="0">
            <a:noFill/>
          </a:ln>
        </p:spPr>
      </p:pic>
      <p:pic>
        <p:nvPicPr>
          <p:cNvPr id="409" name="Grafik 235" descr=""/>
          <p:cNvPicPr/>
          <p:nvPr/>
        </p:nvPicPr>
        <p:blipFill>
          <a:blip r:embed="rId2"/>
          <a:stretch/>
        </p:blipFill>
        <p:spPr>
          <a:xfrm>
            <a:off x="6949440" y="3931920"/>
            <a:ext cx="3969720" cy="2643840"/>
          </a:xfrm>
          <a:prstGeom prst="rect">
            <a:avLst/>
          </a:prstGeom>
          <a:noFill/>
          <a:ln w="0">
            <a:noFill/>
          </a:ln>
        </p:spPr>
      </p:pic>
      <p:sp>
        <p:nvSpPr>
          <p:cNvPr id="410" name="CustomShape 4"/>
          <p:cNvSpPr/>
          <p:nvPr/>
        </p:nvSpPr>
        <p:spPr>
          <a:xfrm>
            <a:off x="263520" y="6265440"/>
            <a:ext cx="7774920" cy="537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https://ember-climate.org/insights/research/top-10-emitters-in-the-eu-ets-2021/</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John Englart – https://www.flickr.com/photos/takver/11308053925/ – </a:t>
            </a:r>
            <a:r>
              <a:rPr b="0" lang="en-US" sz="900" strike="noStrike" u="sng">
                <a:solidFill>
                  <a:srgbClr val="0000ff"/>
                </a:solidFill>
                <a:effectLst/>
                <a:uFillTx/>
                <a:latin typeface="Roboto"/>
                <a:ea typeface="Roboto"/>
                <a:hlinkClick r:id="rId3"/>
              </a:rPr>
              <a:t>CC BY-SA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3. John Englart – https://www.flickr.com/photos/takver/51658831095/ – </a:t>
            </a:r>
            <a:r>
              <a:rPr b="0" lang="en-US" sz="900" strike="noStrike" u="sng">
                <a:solidFill>
                  <a:srgbClr val="0000ff"/>
                </a:solidFill>
                <a:effectLst/>
                <a:uFillTx/>
                <a:latin typeface="Roboto"/>
                <a:ea typeface="Roboto"/>
                <a:hlinkClick r:id="rId4"/>
              </a:rPr>
              <a:t>CC BY-SA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411"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Environmental Pollution – Fossil Fuels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413" name="CustomShape 2"/>
          <p:cNvSpPr/>
          <p:nvPr/>
        </p:nvSpPr>
        <p:spPr>
          <a:xfrm>
            <a:off x="263520" y="6411600"/>
            <a:ext cx="777492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https://pxhere.com/en/photo/1040531 – Public Domain</a:t>
            </a:r>
            <a:endParaRPr b="0" lang="en-GB" sz="900" strike="noStrike" u="none">
              <a:solidFill>
                <a:srgbClr val="000000"/>
              </a:solidFill>
              <a:effectLst/>
              <a:uFillTx/>
              <a:latin typeface="Arial"/>
            </a:endParaRPr>
          </a:p>
        </p:txBody>
      </p:sp>
      <p:sp>
        <p:nvSpPr>
          <p:cNvPr id="414"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Environmental Pollution – Barren Land</a:t>
            </a:r>
            <a:endParaRPr b="0" lang="en-GB" sz="2200" strike="noStrike" u="none">
              <a:solidFill>
                <a:srgbClr val="000000"/>
              </a:solidFill>
              <a:effectLst/>
              <a:uFillTx/>
              <a:latin typeface="Arial"/>
            </a:endParaRPr>
          </a:p>
        </p:txBody>
      </p:sp>
      <p:pic>
        <p:nvPicPr>
          <p:cNvPr id="415" name="Grafik 241" descr=""/>
          <p:cNvPicPr/>
          <p:nvPr/>
        </p:nvPicPr>
        <p:blipFill>
          <a:blip r:embed="rId1"/>
          <a:stretch/>
        </p:blipFill>
        <p:spPr>
          <a:xfrm>
            <a:off x="2763000" y="1645560"/>
            <a:ext cx="7013520" cy="466488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417" name="CustomShape 2"/>
          <p:cNvSpPr/>
          <p:nvPr/>
        </p:nvSpPr>
        <p:spPr>
          <a:xfrm>
            <a:off x="263520" y="6411600"/>
            <a:ext cx="7774920" cy="381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https://www.un.org/sustainabledevelopment/blog/2019/05/nature-decline-unprecedented-report/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Russ Morris – https://www.flickr.com/photos/russmorris/28320602639 – </a:t>
            </a:r>
            <a:r>
              <a:rPr b="0" lang="en-US" sz="900" strike="noStrike" u="sng">
                <a:solidFill>
                  <a:srgbClr val="0000ff"/>
                </a:solidFill>
                <a:effectLst/>
                <a:uFillTx/>
                <a:latin typeface="Roboto"/>
                <a:ea typeface="Roboto"/>
                <a:hlinkClick r:id="rId1"/>
              </a:rPr>
              <a:t>CC BY-NC-ND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418"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Environmental Pollution – Mass Extinction</a:t>
            </a:r>
            <a:endParaRPr b="0" lang="en-GB" sz="2200" strike="noStrike" u="none">
              <a:solidFill>
                <a:srgbClr val="000000"/>
              </a:solidFill>
              <a:effectLst/>
              <a:uFillTx/>
              <a:latin typeface="Arial"/>
            </a:endParaRPr>
          </a:p>
        </p:txBody>
      </p:sp>
      <p:pic>
        <p:nvPicPr>
          <p:cNvPr id="419" name="Grafik 245" descr=""/>
          <p:cNvPicPr/>
          <p:nvPr/>
        </p:nvPicPr>
        <p:blipFill>
          <a:blip r:embed="rId2"/>
          <a:stretch/>
        </p:blipFill>
        <p:spPr>
          <a:xfrm>
            <a:off x="6126480" y="1636920"/>
            <a:ext cx="4848840" cy="4848840"/>
          </a:xfrm>
          <a:prstGeom prst="rect">
            <a:avLst/>
          </a:prstGeom>
          <a:noFill/>
          <a:ln w="0">
            <a:noFill/>
          </a:ln>
        </p:spPr>
      </p:pic>
      <p:sp>
        <p:nvSpPr>
          <p:cNvPr id="420" name="CustomShape 4"/>
          <p:cNvSpPr/>
          <p:nvPr/>
        </p:nvSpPr>
        <p:spPr>
          <a:xfrm>
            <a:off x="335520" y="1268280"/>
            <a:ext cx="52358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Roughly 8 million species on Earth (incl. 5.5 million insect species)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Up to 1 million: species threatened with extinction, many within decades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highlight>
                  <a:srgbClr val="ffffff"/>
                </a:highlight>
                <a:uFillTx/>
                <a:latin typeface="DejaVu Sans"/>
                <a:ea typeface="DejaVu Sans"/>
              </a:rPr>
              <a:t>More than 40% of amphibian species threatened with extinction</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422" name="CustomShape 2"/>
          <p:cNvSpPr/>
          <p:nvPr/>
        </p:nvSpPr>
        <p:spPr>
          <a:xfrm>
            <a:off x="263520" y="6411600"/>
            <a:ext cx="7774920" cy="381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https://www.un.org/sustainabledevelopment/blog/2019/05/nature-decline-unprecedented-report/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Russ Morris – https://www.flickr.com/photos/russmorris/28320602639 – </a:t>
            </a:r>
            <a:r>
              <a:rPr b="0" lang="en-US" sz="900" strike="noStrike" u="sng">
                <a:solidFill>
                  <a:srgbClr val="0000ff"/>
                </a:solidFill>
                <a:effectLst/>
                <a:uFillTx/>
                <a:latin typeface="Roboto"/>
                <a:ea typeface="Roboto"/>
                <a:hlinkClick r:id="rId1"/>
              </a:rPr>
              <a:t>CC BY-NC-ND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423"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Environmental Pollution – Mass Extinction</a:t>
            </a:r>
            <a:endParaRPr b="0" lang="en-GB" sz="2200" strike="noStrike" u="none">
              <a:solidFill>
                <a:srgbClr val="000000"/>
              </a:solidFill>
              <a:effectLst/>
              <a:uFillTx/>
              <a:latin typeface="Arial"/>
            </a:endParaRPr>
          </a:p>
        </p:txBody>
      </p:sp>
      <p:pic>
        <p:nvPicPr>
          <p:cNvPr id="424" name="Grafik 250" descr=""/>
          <p:cNvPicPr/>
          <p:nvPr/>
        </p:nvPicPr>
        <p:blipFill>
          <a:blip r:embed="rId2"/>
          <a:stretch/>
        </p:blipFill>
        <p:spPr>
          <a:xfrm>
            <a:off x="6126480" y="1636920"/>
            <a:ext cx="4848840" cy="4848840"/>
          </a:xfrm>
          <a:prstGeom prst="rect">
            <a:avLst/>
          </a:prstGeom>
          <a:noFill/>
          <a:ln w="0">
            <a:noFill/>
          </a:ln>
        </p:spPr>
      </p:pic>
      <p:sp>
        <p:nvSpPr>
          <p:cNvPr id="425" name="CustomShape 4"/>
          <p:cNvSpPr/>
          <p:nvPr/>
        </p:nvSpPr>
        <p:spPr>
          <a:xfrm>
            <a:off x="335520" y="1268280"/>
            <a:ext cx="52358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Roughly 8 million species on Earth (incl. 5.5 million insect species)</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Up to 1 million: species threatened with extinction, many within decades</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highlight>
                  <a:srgbClr val="ffffff"/>
                </a:highlight>
                <a:uFillTx/>
                <a:latin typeface="DejaVu Sans"/>
                <a:ea typeface="DejaVu Sans"/>
              </a:rPr>
              <a:t>More than 40% of amphibian species threatened with extinction</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427" name="CustomShape 2"/>
          <p:cNvSpPr/>
          <p:nvPr/>
        </p:nvSpPr>
        <p:spPr>
          <a:xfrm>
            <a:off x="263520" y="6411600"/>
            <a:ext cx="7774920" cy="381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https://www.un.org/sustainabledevelopment/blog/2019/05/nature-decline-unprecedented-report/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Russ Morris – https://www.flickr.com/photos/russmorris/28320602639 – </a:t>
            </a:r>
            <a:r>
              <a:rPr b="0" lang="en-US" sz="900" strike="noStrike" u="sng">
                <a:solidFill>
                  <a:srgbClr val="0000ff"/>
                </a:solidFill>
                <a:effectLst/>
                <a:uFillTx/>
                <a:latin typeface="Roboto"/>
                <a:ea typeface="Roboto"/>
                <a:hlinkClick r:id="rId1"/>
              </a:rPr>
              <a:t>CC BY-NC-ND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428"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Environmental Pollution – Mass Extinction</a:t>
            </a:r>
            <a:endParaRPr b="0" lang="en-GB" sz="2200" strike="noStrike" u="none">
              <a:solidFill>
                <a:srgbClr val="000000"/>
              </a:solidFill>
              <a:effectLst/>
              <a:uFillTx/>
              <a:latin typeface="Arial"/>
            </a:endParaRPr>
          </a:p>
        </p:txBody>
      </p:sp>
      <p:pic>
        <p:nvPicPr>
          <p:cNvPr id="429" name="Grafik 255" descr=""/>
          <p:cNvPicPr/>
          <p:nvPr/>
        </p:nvPicPr>
        <p:blipFill>
          <a:blip r:embed="rId2"/>
          <a:stretch/>
        </p:blipFill>
        <p:spPr>
          <a:xfrm>
            <a:off x="6126480" y="1636920"/>
            <a:ext cx="4848840" cy="4848840"/>
          </a:xfrm>
          <a:prstGeom prst="rect">
            <a:avLst/>
          </a:prstGeom>
          <a:noFill/>
          <a:ln w="0">
            <a:noFill/>
          </a:ln>
        </p:spPr>
      </p:pic>
      <p:sp>
        <p:nvSpPr>
          <p:cNvPr id="430" name="CustomShape 4"/>
          <p:cNvSpPr/>
          <p:nvPr/>
        </p:nvSpPr>
        <p:spPr>
          <a:xfrm>
            <a:off x="335520" y="1268280"/>
            <a:ext cx="52358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Roughly 8 million species on Earth (incl. 5.5 million insect species)</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Up to 1 million: species threatened with extinction, many within decades</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More than 40% of amphibian species threatened with extinction</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226080" y="6526440"/>
            <a:ext cx="64692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trike="noStrike" u="none">
                <a:solidFill>
                  <a:srgbClr val="a6a6a6"/>
                </a:solidFill>
                <a:effectLst/>
                <a:uFillTx/>
                <a:latin typeface="Roboto"/>
                <a:ea typeface="Roboto"/>
              </a:rPr>
              <a:t>Figure recreated from </a:t>
            </a:r>
            <a:r>
              <a:rPr b="0" lang="de-DE" sz="900" strike="noStrike" u="none">
                <a:solidFill>
                  <a:srgbClr val="000000"/>
                </a:solidFill>
                <a:effectLst/>
                <a:uFillTx/>
                <a:latin typeface="Roboto"/>
                <a:ea typeface="Roboto"/>
              </a:rPr>
              <a:t>https://www.overshootday.org/newsroom/past-earth-overshoot-days/</a:t>
            </a:r>
            <a:endParaRPr b="0" lang="en-GB" sz="900" strike="noStrike" u="none">
              <a:solidFill>
                <a:srgbClr val="000000"/>
              </a:solidFill>
              <a:effectLst/>
              <a:uFillTx/>
              <a:latin typeface="Arial"/>
            </a:endParaRPr>
          </a:p>
        </p:txBody>
      </p:sp>
      <p:sp>
        <p:nvSpPr>
          <p:cNvPr id="432" name="CustomShape 17"/>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433" name="CustomShape 18"/>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Resources – Overconsumption </a:t>
            </a:r>
            <a:endParaRPr b="0" lang="en-GB" sz="2200" strike="noStrike" u="none">
              <a:solidFill>
                <a:srgbClr val="000000"/>
              </a:solidFill>
              <a:effectLst/>
              <a:uFillTx/>
              <a:latin typeface="Arial"/>
            </a:endParaRPr>
          </a:p>
        </p:txBody>
      </p:sp>
      <p:pic>
        <p:nvPicPr>
          <p:cNvPr id="434" name="Picture 3" descr="A graph of the earth over the earth&#10;&#10;AI-generated content may be incorrect."/>
          <p:cNvPicPr/>
          <p:nvPr/>
        </p:nvPicPr>
        <p:blipFill>
          <a:blip r:embed="rId1"/>
          <a:srcRect l="0" t="0" r="0" b="11149"/>
          <a:stretch/>
        </p:blipFill>
        <p:spPr>
          <a:xfrm>
            <a:off x="1840320" y="1638000"/>
            <a:ext cx="7533720" cy="488808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436" name="Grafik 279" descr=""/>
          <p:cNvPicPr/>
          <p:nvPr/>
        </p:nvPicPr>
        <p:blipFill>
          <a:blip r:embed="rId1"/>
          <a:stretch/>
        </p:blipFill>
        <p:spPr>
          <a:xfrm>
            <a:off x="2194920" y="1371600"/>
            <a:ext cx="4563720" cy="4955400"/>
          </a:xfrm>
          <a:prstGeom prst="rect">
            <a:avLst/>
          </a:prstGeom>
          <a:noFill/>
          <a:ln w="0">
            <a:noFill/>
          </a:ln>
        </p:spPr>
      </p:pic>
      <p:sp>
        <p:nvSpPr>
          <p:cNvPr id="437" name="CustomShape 2"/>
          <p:cNvSpPr/>
          <p:nvPr/>
        </p:nvSpPr>
        <p:spPr>
          <a:xfrm>
            <a:off x="263520" y="6411600"/>
            <a:ext cx="777492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XR Strategiepapier 2022 – Pusteblumen und Hype. Bilder: Sebastian Höhn, Joe Pohl, Sandra Doneck, Alessandro Brönnimann</a:t>
            </a:r>
            <a:endParaRPr b="0" lang="en-GB" sz="900" strike="noStrike" u="none">
              <a:solidFill>
                <a:srgbClr val="000000"/>
              </a:solidFill>
              <a:effectLst/>
              <a:uFillTx/>
              <a:latin typeface="Arial"/>
            </a:endParaRPr>
          </a:p>
        </p:txBody>
      </p:sp>
      <p:sp>
        <p:nvSpPr>
          <p:cNvPr id="438" name="CustomShape 3"/>
          <p:cNvSpPr/>
          <p:nvPr/>
        </p:nvSpPr>
        <p:spPr>
          <a:xfrm>
            <a:off x="6858000" y="1554480"/>
            <a:ext cx="3741120" cy="2918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DejaVu Sans"/>
                <a:ea typeface="DejaVu Sans"/>
              </a:rPr>
              <a:t>“I am afraid of losing my child to a resource war because of a climate collapse”</a:t>
            </a:r>
            <a:endParaRPr b="0" lang="en-GB" sz="1800" strike="noStrike" u="none">
              <a:solidFill>
                <a:srgbClr val="000000"/>
              </a:solidFill>
              <a:effectLst/>
              <a:uFillTx/>
              <a:latin typeface="Arial"/>
            </a:endParaRPr>
          </a:p>
        </p:txBody>
      </p:sp>
      <p:sp>
        <p:nvSpPr>
          <p:cNvPr id="439" name="CustomShape 4"/>
          <p:cNvSpPr/>
          <p:nvPr/>
        </p:nvSpPr>
        <p:spPr>
          <a:xfrm>
            <a:off x="7498080" y="4023360"/>
            <a:ext cx="3741120" cy="291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40" name="CustomShape 5"/>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441" name="CustomShape 6"/>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Resources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443" name="Grafik 286" descr=""/>
          <p:cNvPicPr/>
          <p:nvPr/>
        </p:nvPicPr>
        <p:blipFill>
          <a:blip r:embed="rId1"/>
          <a:stretch/>
        </p:blipFill>
        <p:spPr>
          <a:xfrm>
            <a:off x="2194920" y="1371600"/>
            <a:ext cx="4563720" cy="4955400"/>
          </a:xfrm>
          <a:prstGeom prst="rect">
            <a:avLst/>
          </a:prstGeom>
          <a:noFill/>
          <a:ln w="0">
            <a:noFill/>
          </a:ln>
        </p:spPr>
      </p:pic>
      <p:sp>
        <p:nvSpPr>
          <p:cNvPr id="444" name="CustomShape 2"/>
          <p:cNvSpPr/>
          <p:nvPr/>
        </p:nvSpPr>
        <p:spPr>
          <a:xfrm>
            <a:off x="263520" y="6411600"/>
            <a:ext cx="777492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XR Strategiepapier 2022 – Pusteblumen und Hype. Bilder: Sebastian Höhn, Joe Pohl, Sandra Doneck, Alessandro Brönnimann</a:t>
            </a:r>
            <a:endParaRPr b="0" lang="en-GB" sz="900" strike="noStrike" u="none">
              <a:solidFill>
                <a:srgbClr val="000000"/>
              </a:solidFill>
              <a:effectLst/>
              <a:uFillTx/>
              <a:latin typeface="Arial"/>
            </a:endParaRPr>
          </a:p>
        </p:txBody>
      </p:sp>
      <p:sp>
        <p:nvSpPr>
          <p:cNvPr id="445" name="CustomShape 3"/>
          <p:cNvSpPr/>
          <p:nvPr/>
        </p:nvSpPr>
        <p:spPr>
          <a:xfrm>
            <a:off x="6858000" y="1554480"/>
            <a:ext cx="3741120" cy="2918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DejaVu Sans"/>
                <a:ea typeface="DejaVu Sans"/>
              </a:rPr>
              <a:t>“I am afraid of losing my child to a resource war because of a climate collapse”</a:t>
            </a:r>
            <a:endParaRPr b="0" lang="en-GB" sz="1800" strike="noStrike" u="none">
              <a:solidFill>
                <a:srgbClr val="000000"/>
              </a:solidFill>
              <a:effectLst/>
              <a:uFillTx/>
              <a:latin typeface="Arial"/>
            </a:endParaRPr>
          </a:p>
        </p:txBody>
      </p:sp>
      <p:sp>
        <p:nvSpPr>
          <p:cNvPr id="446" name="CustomShape 4"/>
          <p:cNvSpPr/>
          <p:nvPr/>
        </p:nvSpPr>
        <p:spPr>
          <a:xfrm>
            <a:off x="7498080" y="4023360"/>
            <a:ext cx="3741120" cy="2918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DejaVu Sans"/>
                <a:ea typeface="DejaVu Sans"/>
              </a:rPr>
              <a:t>→ “Our </a:t>
            </a:r>
            <a:r>
              <a:rPr b="0" i="1" lang="en-US" sz="1800" strike="noStrike" u="sng">
                <a:solidFill>
                  <a:srgbClr val="000000"/>
                </a:solidFill>
                <a:effectLst/>
                <a:uFillTx/>
                <a:latin typeface="DejaVu Sans"/>
                <a:ea typeface="DejaVu Sans"/>
              </a:rPr>
              <a:t>parents</a:t>
            </a:r>
            <a:r>
              <a:rPr b="0" i="1" lang="en-US" sz="1800" strike="noStrike" u="none">
                <a:solidFill>
                  <a:srgbClr val="000000"/>
                </a:solidFill>
                <a:effectLst/>
                <a:uFillTx/>
                <a:latin typeface="DejaVu Sans"/>
                <a:ea typeface="DejaVu Sans"/>
              </a:rPr>
              <a:t> will die of old age, our </a:t>
            </a:r>
            <a:r>
              <a:rPr b="0" i="1" lang="en-US" sz="1800" strike="noStrike" u="sng">
                <a:solidFill>
                  <a:srgbClr val="000000"/>
                </a:solidFill>
                <a:effectLst/>
                <a:uFillTx/>
                <a:latin typeface="DejaVu Sans"/>
                <a:ea typeface="DejaVu Sans"/>
              </a:rPr>
              <a:t>children</a:t>
            </a:r>
            <a:r>
              <a:rPr b="0" i="1" lang="en-US" sz="1800" strike="noStrike" u="none">
                <a:solidFill>
                  <a:srgbClr val="000000"/>
                </a:solidFill>
                <a:effectLst/>
                <a:uFillTx/>
                <a:latin typeface="DejaVu Sans"/>
                <a:ea typeface="DejaVu Sans"/>
              </a:rPr>
              <a:t> will die of climate change”</a:t>
            </a:r>
            <a:endParaRPr b="0" lang="en-GB" sz="1800" strike="noStrike" u="none">
              <a:solidFill>
                <a:srgbClr val="000000"/>
              </a:solidFill>
              <a:effectLst/>
              <a:uFillTx/>
              <a:latin typeface="Arial"/>
            </a:endParaRPr>
          </a:p>
        </p:txBody>
      </p:sp>
      <p:sp>
        <p:nvSpPr>
          <p:cNvPr id="447" name="CustomShape 5"/>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Only Have One Planet</a:t>
            </a:r>
            <a:endParaRPr b="0" lang="en-GB" sz="2400" strike="noStrike" u="none">
              <a:solidFill>
                <a:srgbClr val="000000"/>
              </a:solidFill>
              <a:effectLst/>
              <a:uFillTx/>
              <a:latin typeface="Arial"/>
            </a:endParaRPr>
          </a:p>
        </p:txBody>
      </p:sp>
      <p:sp>
        <p:nvSpPr>
          <p:cNvPr id="448" name="CustomShape 6"/>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Resources</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3 Key Challenges of the 21</a:t>
            </a:r>
            <a:r>
              <a:rPr b="1" lang="en-US" sz="2400" strike="noStrike" u="none" baseline="30000">
                <a:solidFill>
                  <a:srgbClr val="000000"/>
                </a:solidFill>
                <a:effectLst/>
                <a:uFillTx/>
                <a:latin typeface="DejaVu Sans"/>
                <a:ea typeface="DejaVu Sans"/>
              </a:rPr>
              <a:t>st</a:t>
            </a:r>
            <a:r>
              <a:rPr b="1" lang="en-US" sz="2400" strike="noStrike" u="none">
                <a:solidFill>
                  <a:srgbClr val="000000"/>
                </a:solidFill>
                <a:effectLst/>
                <a:uFillTx/>
                <a:latin typeface="DejaVu Sans"/>
                <a:ea typeface="DejaVu Sans"/>
              </a:rPr>
              <a:t> Century</a:t>
            </a:r>
            <a:endParaRPr b="0" lang="en-GB" sz="2400" strike="noStrike" u="none">
              <a:solidFill>
                <a:srgbClr val="000000"/>
              </a:solidFill>
              <a:effectLst/>
              <a:uFillTx/>
              <a:latin typeface="Arial"/>
            </a:endParaRPr>
          </a:p>
        </p:txBody>
      </p:sp>
      <p:sp>
        <p:nvSpPr>
          <p:cNvPr id="450"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451" name="CustomShape 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6"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Question 2 </a:t>
            </a:r>
            <a:endParaRPr b="0" lang="en-GB" sz="2400" strike="noStrike" u="none">
              <a:solidFill>
                <a:srgbClr val="000000"/>
              </a:solidFill>
              <a:effectLst/>
              <a:uFillTx/>
              <a:latin typeface="Arial"/>
            </a:endParaRPr>
          </a:p>
        </p:txBody>
      </p:sp>
      <p:sp>
        <p:nvSpPr>
          <p:cNvPr id="277"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What do you study? </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r>
              <a:rPr b="0" lang="en-US" sz="1800" strike="noStrike" u="none">
                <a:solidFill>
                  <a:srgbClr val="000000"/>
                </a:solidFill>
                <a:effectLst/>
                <a:uFillTx/>
                <a:latin typeface="DejaVu Sans"/>
                <a:ea typeface="DejaVu Sans"/>
              </a:rPr>
              <a:t>→ Type your response in the poll field.</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3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3 Key Challenges of the 21</a:t>
            </a:r>
            <a:r>
              <a:rPr b="1" lang="en-US" sz="2400" strike="noStrike" u="none" baseline="30000">
                <a:solidFill>
                  <a:srgbClr val="000000"/>
                </a:solidFill>
                <a:effectLst/>
                <a:uFillTx/>
                <a:latin typeface="DejaVu Sans"/>
                <a:ea typeface="DejaVu Sans"/>
              </a:rPr>
              <a:t>st</a:t>
            </a:r>
            <a:r>
              <a:rPr b="1" lang="en-US" sz="2400" strike="noStrike" u="none">
                <a:solidFill>
                  <a:srgbClr val="000000"/>
                </a:solidFill>
                <a:effectLst/>
                <a:uFillTx/>
                <a:latin typeface="DejaVu Sans"/>
                <a:ea typeface="DejaVu Sans"/>
              </a:rPr>
              <a:t> Century</a:t>
            </a:r>
            <a:endParaRPr b="0" lang="en-GB" sz="2400" strike="noStrike" u="none">
              <a:solidFill>
                <a:srgbClr val="000000"/>
              </a:solidFill>
              <a:effectLst/>
              <a:uFillTx/>
              <a:latin typeface="Arial"/>
            </a:endParaRPr>
          </a:p>
        </p:txBody>
      </p:sp>
      <p:sp>
        <p:nvSpPr>
          <p:cNvPr id="453" name="CustomShape 3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Font typeface="Wingdings" charset="2"/>
              <a:buAutoNum type="arabicParenR"/>
            </a:pPr>
            <a:r>
              <a:rPr b="0" lang="en-US" sz="1800" strike="noStrike" u="none">
                <a:solidFill>
                  <a:srgbClr val="000000"/>
                </a:solidFill>
                <a:effectLst/>
                <a:uFillTx/>
                <a:latin typeface="DejaVu Sans"/>
                <a:ea typeface="DejaVu Sans"/>
              </a:rPr>
              <a:t> Climate change / adaption to climate change</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454" name="CustomShape 3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28"/>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3 Key Challenges of the 21</a:t>
            </a:r>
            <a:r>
              <a:rPr b="1" lang="en-US" sz="2400" strike="noStrike" u="none" baseline="30000">
                <a:solidFill>
                  <a:srgbClr val="000000"/>
                </a:solidFill>
                <a:effectLst/>
                <a:uFillTx/>
                <a:latin typeface="DejaVu Sans"/>
                <a:ea typeface="DejaVu Sans"/>
              </a:rPr>
              <a:t>st</a:t>
            </a:r>
            <a:r>
              <a:rPr b="1" lang="en-US" sz="2400" strike="noStrike" u="none">
                <a:solidFill>
                  <a:srgbClr val="000000"/>
                </a:solidFill>
                <a:effectLst/>
                <a:uFillTx/>
                <a:latin typeface="DejaVu Sans"/>
                <a:ea typeface="DejaVu Sans"/>
              </a:rPr>
              <a:t> Century</a:t>
            </a:r>
            <a:endParaRPr b="0" lang="en-GB" sz="2400" strike="noStrike" u="none">
              <a:solidFill>
                <a:srgbClr val="000000"/>
              </a:solidFill>
              <a:effectLst/>
              <a:uFillTx/>
              <a:latin typeface="Arial"/>
            </a:endParaRPr>
          </a:p>
        </p:txBody>
      </p:sp>
      <p:sp>
        <p:nvSpPr>
          <p:cNvPr id="456" name="CustomShape 29"/>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Font typeface="Wingdings" charset="2"/>
              <a:buAutoNum type="arabicParenR"/>
            </a:pPr>
            <a:r>
              <a:rPr b="0" lang="en-US" sz="1800" strike="noStrike" u="none">
                <a:solidFill>
                  <a:srgbClr val="000000"/>
                </a:solidFill>
                <a:effectLst/>
                <a:uFillTx/>
                <a:latin typeface="DejaVu Sans"/>
                <a:ea typeface="DejaVu Sans"/>
              </a:rPr>
              <a:t> Climate change / adaption to climate change</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Font typeface="Wingdings" charset="2"/>
              <a:buAutoNum type="arabicParenR"/>
            </a:pPr>
            <a:r>
              <a:rPr b="0" lang="en-US" sz="1800" strike="noStrike" u="none">
                <a:solidFill>
                  <a:srgbClr val="000000"/>
                </a:solidFill>
                <a:effectLst/>
                <a:uFillTx/>
                <a:latin typeface="DejaVu Sans"/>
                <a:ea typeface="DejaVu Sans"/>
              </a:rPr>
              <a:t> Environmental pollution</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
        <p:nvSpPr>
          <p:cNvPr id="457" name="CustomShape 30"/>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25"/>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3 Key Challenges of the 21</a:t>
            </a:r>
            <a:r>
              <a:rPr b="1" lang="en-US" sz="2400" strike="noStrike" u="none" baseline="30000">
                <a:solidFill>
                  <a:srgbClr val="000000"/>
                </a:solidFill>
                <a:effectLst/>
                <a:uFillTx/>
                <a:latin typeface="DejaVu Sans"/>
                <a:ea typeface="DejaVu Sans"/>
              </a:rPr>
              <a:t>st</a:t>
            </a:r>
            <a:r>
              <a:rPr b="1" lang="en-US" sz="2400" strike="noStrike" u="none">
                <a:solidFill>
                  <a:srgbClr val="000000"/>
                </a:solidFill>
                <a:effectLst/>
                <a:uFillTx/>
                <a:latin typeface="DejaVu Sans"/>
                <a:ea typeface="DejaVu Sans"/>
              </a:rPr>
              <a:t> Century</a:t>
            </a:r>
            <a:endParaRPr b="0" lang="en-GB" sz="2400" strike="noStrike" u="none">
              <a:solidFill>
                <a:srgbClr val="000000"/>
              </a:solidFill>
              <a:effectLst/>
              <a:uFillTx/>
              <a:latin typeface="Arial"/>
            </a:endParaRPr>
          </a:p>
        </p:txBody>
      </p:sp>
      <p:sp>
        <p:nvSpPr>
          <p:cNvPr id="459" name="CustomShape 26"/>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Font typeface="Wingdings" charset="2"/>
              <a:buAutoNum type="arabicParenR"/>
            </a:pPr>
            <a:r>
              <a:rPr b="0" lang="en-US" sz="1800" strike="noStrike" u="none">
                <a:solidFill>
                  <a:srgbClr val="000000"/>
                </a:solidFill>
                <a:effectLst/>
                <a:uFillTx/>
                <a:latin typeface="DejaVu Sans"/>
                <a:ea typeface="DejaVu Sans"/>
              </a:rPr>
              <a:t> Climate change / adaption to climate change</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Font typeface="Wingdings" charset="2"/>
              <a:buAutoNum type="arabicParenR"/>
            </a:pPr>
            <a:r>
              <a:rPr b="0" lang="en-US" sz="1800" strike="noStrike" u="none">
                <a:solidFill>
                  <a:srgbClr val="000000"/>
                </a:solidFill>
                <a:effectLst/>
                <a:uFillTx/>
                <a:latin typeface="DejaVu Sans"/>
                <a:ea typeface="DejaVu Sans"/>
              </a:rPr>
              <a:t> Environmental pollution</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Font typeface="Wingdings" charset="2"/>
              <a:buAutoNum type="arabicParenR"/>
            </a:pPr>
            <a:r>
              <a:rPr b="0" lang="en-US" sz="1800" strike="noStrike" u="none">
                <a:solidFill>
                  <a:srgbClr val="000000"/>
                </a:solidFill>
                <a:effectLst/>
                <a:uFillTx/>
                <a:latin typeface="DejaVu Sans"/>
                <a:ea typeface="DejaVu Sans"/>
              </a:rPr>
              <a:t> Dwindling non-renewable resources</a:t>
            </a:r>
            <a:endParaRPr b="0" lang="en-GB" sz="1800" strike="noStrike" u="none">
              <a:solidFill>
                <a:srgbClr val="000000"/>
              </a:solidFill>
              <a:effectLst/>
              <a:uFillTx/>
              <a:latin typeface="Arial"/>
            </a:endParaRPr>
          </a:p>
        </p:txBody>
      </p:sp>
      <p:sp>
        <p:nvSpPr>
          <p:cNvPr id="460" name="CustomShape 27"/>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335520" y="4406760"/>
            <a:ext cx="10738800" cy="134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Is this really still a Problem?</a:t>
            </a:r>
            <a:endParaRPr b="0" lang="en-GB" sz="3000" strike="noStrike" u="none">
              <a:solidFill>
                <a:srgbClr val="000000"/>
              </a:solidFill>
              <a:effectLst/>
              <a:uFillTx/>
              <a:latin typeface="Arial"/>
            </a:endParaRPr>
          </a:p>
        </p:txBody>
      </p:sp>
      <p:sp>
        <p:nvSpPr>
          <p:cNvPr id="462" name="CustomShape 2"/>
          <p:cNvSpPr/>
          <p:nvPr/>
        </p:nvSpPr>
        <p:spPr>
          <a:xfrm>
            <a:off x="335520" y="2906640"/>
            <a:ext cx="10738800" cy="148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4"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600" strike="noStrike" u="none">
                <a:solidFill>
                  <a:srgbClr val="000000"/>
                </a:solidFill>
                <a:effectLst/>
                <a:uFillTx/>
                <a:latin typeface="DejaVu Sans"/>
                <a:ea typeface="DejaVu Sans"/>
              </a:rPr>
              <a:t>Yes!</a:t>
            </a:r>
            <a:endParaRPr b="0" lang="en-GB" sz="2600" strike="noStrike" u="none">
              <a:solidFill>
                <a:srgbClr val="000000"/>
              </a:solidFill>
              <a:effectLst/>
              <a:uFillTx/>
              <a:latin typeface="Arial"/>
            </a:endParaRPr>
          </a:p>
        </p:txBody>
      </p:sp>
      <p:sp>
        <p:nvSpPr>
          <p:cNvPr id="465" name="CustomShape 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6" name="CustomShape 4"/>
          <p:cNvSpPr/>
          <p:nvPr/>
        </p:nvSpPr>
        <p:spPr>
          <a:xfrm>
            <a:off x="865800" y="2859480"/>
            <a:ext cx="992304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67" name="CustomShape 5"/>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Is This Really Still a Problem?</a:t>
            </a:r>
            <a:endParaRPr b="0" lang="en-GB"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Is This Really Still a Problem?</a:t>
            </a:r>
            <a:endParaRPr b="0" lang="en-GB" sz="2400" strike="noStrike" u="none">
              <a:solidFill>
                <a:srgbClr val="000000"/>
              </a:solidFill>
              <a:effectLst/>
              <a:uFillTx/>
              <a:latin typeface="Arial"/>
            </a:endParaRPr>
          </a:p>
        </p:txBody>
      </p:sp>
      <p:sp>
        <p:nvSpPr>
          <p:cNvPr id="469" name="CustomShape 2"/>
          <p:cNvSpPr/>
          <p:nvPr/>
        </p:nvSpPr>
        <p:spPr>
          <a:xfrm>
            <a:off x="263520" y="6036840"/>
            <a:ext cx="7774920" cy="711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Vauxford – https://commons.wikimedia.org/wiki/File:2018_Tesla_Model_S_75D.jpg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Marco Verch – https://www.flickr.com/photos/30478819@N08/51303997289/in/photostream/ –  </a:t>
            </a:r>
            <a:r>
              <a:rPr b="0" lang="en-US" sz="900" strike="noStrike" u="sng">
                <a:solidFill>
                  <a:srgbClr val="0000ff"/>
                </a:solidFill>
                <a:effectLst/>
                <a:uFillTx/>
                <a:latin typeface="Roboto"/>
                <a:ea typeface="Roboto"/>
                <a:hlinkClick r:id="rId2"/>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3. https://pxhere.com/en/photo/1081335 –</a:t>
            </a:r>
            <a:r>
              <a:rPr b="0" lang="en-US" sz="900" strike="noStrike" u="sng">
                <a:solidFill>
                  <a:srgbClr val="0000ff"/>
                </a:solidFill>
                <a:effectLst/>
                <a:uFillTx/>
                <a:latin typeface="Roboto"/>
                <a:ea typeface="Roboto"/>
                <a:hlinkClick r:id="rId3"/>
              </a:rPr>
              <a:t> CC0 1.0.</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4. epSos.de – https://commons.wikimedia.org/wiki/File:Colorful_Recycling_Containers_for_Trash.jpg – </a:t>
            </a:r>
            <a:r>
              <a:rPr b="0" lang="en-US" sz="900" strike="noStrike" u="sng">
                <a:solidFill>
                  <a:srgbClr val="0000ff"/>
                </a:solidFill>
                <a:effectLst/>
                <a:uFillTx/>
                <a:latin typeface="Roboto"/>
                <a:ea typeface="Roboto"/>
                <a:hlinkClick r:id="rId4"/>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470"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471" name="Grafik 305" descr=""/>
          <p:cNvPicPr/>
          <p:nvPr/>
        </p:nvPicPr>
        <p:blipFill>
          <a:blip r:embed="rId5"/>
          <a:stretch/>
        </p:blipFill>
        <p:spPr>
          <a:xfrm>
            <a:off x="432720" y="1264320"/>
            <a:ext cx="4498200" cy="238644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Is This Really Still a Problem?</a:t>
            </a:r>
            <a:endParaRPr b="0" lang="en-GB" sz="2400" strike="noStrike" u="none">
              <a:solidFill>
                <a:srgbClr val="000000"/>
              </a:solidFill>
              <a:effectLst/>
              <a:uFillTx/>
              <a:latin typeface="Arial"/>
            </a:endParaRPr>
          </a:p>
        </p:txBody>
      </p:sp>
      <p:sp>
        <p:nvSpPr>
          <p:cNvPr id="473" name="CustomShape 2"/>
          <p:cNvSpPr/>
          <p:nvPr/>
        </p:nvSpPr>
        <p:spPr>
          <a:xfrm>
            <a:off x="263520" y="6036840"/>
            <a:ext cx="7774920" cy="711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Vauxford – https://commons.wikimedia.org/wiki/File:2018_Tesla_Model_S_75D.jpg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Marco Verch – https://www.flickr.com/photos/30478819@N08/51303997289/in/photostream/ –  </a:t>
            </a:r>
            <a:r>
              <a:rPr b="0" lang="en-US" sz="900" strike="noStrike" u="sng">
                <a:solidFill>
                  <a:srgbClr val="0000ff"/>
                </a:solidFill>
                <a:effectLst/>
                <a:uFillTx/>
                <a:latin typeface="Roboto"/>
                <a:ea typeface="Roboto"/>
                <a:hlinkClick r:id="rId2"/>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3. https://pxhere.com/en/photo/1081335 –</a:t>
            </a:r>
            <a:r>
              <a:rPr b="0" lang="en-US" sz="900" strike="noStrike" u="sng">
                <a:solidFill>
                  <a:srgbClr val="0000ff"/>
                </a:solidFill>
                <a:effectLst/>
                <a:uFillTx/>
                <a:latin typeface="Roboto"/>
                <a:ea typeface="Roboto"/>
                <a:hlinkClick r:id="rId3"/>
              </a:rPr>
              <a:t> CC0 1.0.</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4. epSos.de – https://commons.wikimedia.org/wiki/File:Colorful_Recycling_Containers_for_Trash.jpg – </a:t>
            </a:r>
            <a:r>
              <a:rPr b="0" lang="en-US" sz="900" strike="noStrike" u="sng">
                <a:solidFill>
                  <a:srgbClr val="0000ff"/>
                </a:solidFill>
                <a:effectLst/>
                <a:uFillTx/>
                <a:latin typeface="Roboto"/>
                <a:ea typeface="Roboto"/>
                <a:hlinkClick r:id="rId4"/>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474"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475" name="Grafik 309" descr=""/>
          <p:cNvPicPr/>
          <p:nvPr/>
        </p:nvPicPr>
        <p:blipFill>
          <a:blip r:embed="rId5"/>
          <a:stretch/>
        </p:blipFill>
        <p:spPr>
          <a:xfrm>
            <a:off x="432720" y="1264320"/>
            <a:ext cx="4498200" cy="2386440"/>
          </a:xfrm>
          <a:prstGeom prst="rect">
            <a:avLst/>
          </a:prstGeom>
          <a:noFill/>
          <a:ln w="0">
            <a:noFill/>
          </a:ln>
        </p:spPr>
      </p:pic>
      <p:pic>
        <p:nvPicPr>
          <p:cNvPr id="476" name="Grafik 310" descr=""/>
          <p:cNvPicPr/>
          <p:nvPr/>
        </p:nvPicPr>
        <p:blipFill>
          <a:blip r:embed="rId6"/>
          <a:stretch/>
        </p:blipFill>
        <p:spPr>
          <a:xfrm>
            <a:off x="5585400" y="704520"/>
            <a:ext cx="4283280" cy="2854800"/>
          </a:xfrm>
          <a:prstGeom prst="rect">
            <a:avLst/>
          </a:prstGeom>
          <a:noFill/>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Is This Really Still a Problem?</a:t>
            </a:r>
            <a:endParaRPr b="0" lang="en-GB" sz="2400" strike="noStrike" u="none">
              <a:solidFill>
                <a:srgbClr val="000000"/>
              </a:solidFill>
              <a:effectLst/>
              <a:uFillTx/>
              <a:latin typeface="Arial"/>
            </a:endParaRPr>
          </a:p>
        </p:txBody>
      </p:sp>
      <p:sp>
        <p:nvSpPr>
          <p:cNvPr id="478" name="CustomShape 2"/>
          <p:cNvSpPr/>
          <p:nvPr/>
        </p:nvSpPr>
        <p:spPr>
          <a:xfrm>
            <a:off x="263520" y="6036840"/>
            <a:ext cx="7774920" cy="711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Vauxford – https://commons.wikimedia.org/wiki/File:2018_Tesla_Model_S_75D.jpg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Marco Verch – https://www.flickr.com/photos/30478819@N08/51303997289/in/photostream/ –  </a:t>
            </a:r>
            <a:r>
              <a:rPr b="0" lang="en-US" sz="900" strike="noStrike" u="sng">
                <a:solidFill>
                  <a:srgbClr val="0000ff"/>
                </a:solidFill>
                <a:effectLst/>
                <a:uFillTx/>
                <a:latin typeface="Roboto"/>
                <a:ea typeface="Roboto"/>
                <a:hlinkClick r:id="rId2"/>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3. https://pxhere.com/en/photo/1081335 –</a:t>
            </a:r>
            <a:r>
              <a:rPr b="0" lang="en-US" sz="900" strike="noStrike" u="sng">
                <a:solidFill>
                  <a:srgbClr val="0000ff"/>
                </a:solidFill>
                <a:effectLst/>
                <a:uFillTx/>
                <a:latin typeface="Roboto"/>
                <a:ea typeface="Roboto"/>
                <a:hlinkClick r:id="rId3"/>
              </a:rPr>
              <a:t> CC0 1.0.</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4. epSos.de – https://commons.wikimedia.org/wiki/File:Colorful_Recycling_Containers_for_Trash.jpg – </a:t>
            </a:r>
            <a:r>
              <a:rPr b="0" lang="en-US" sz="900" strike="noStrike" u="sng">
                <a:solidFill>
                  <a:srgbClr val="0000ff"/>
                </a:solidFill>
                <a:effectLst/>
                <a:uFillTx/>
                <a:latin typeface="Roboto"/>
                <a:ea typeface="Roboto"/>
                <a:hlinkClick r:id="rId4"/>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479"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480" name="Grafik 314" descr=""/>
          <p:cNvPicPr/>
          <p:nvPr/>
        </p:nvPicPr>
        <p:blipFill>
          <a:blip r:embed="rId5"/>
          <a:stretch/>
        </p:blipFill>
        <p:spPr>
          <a:xfrm>
            <a:off x="432720" y="1264320"/>
            <a:ext cx="4498200" cy="2386440"/>
          </a:xfrm>
          <a:prstGeom prst="rect">
            <a:avLst/>
          </a:prstGeom>
          <a:noFill/>
          <a:ln w="0">
            <a:noFill/>
          </a:ln>
        </p:spPr>
      </p:pic>
      <p:pic>
        <p:nvPicPr>
          <p:cNvPr id="481" name="Grafik 315" descr=""/>
          <p:cNvPicPr/>
          <p:nvPr/>
        </p:nvPicPr>
        <p:blipFill>
          <a:blip r:embed="rId6"/>
          <a:stretch/>
        </p:blipFill>
        <p:spPr>
          <a:xfrm>
            <a:off x="5585400" y="704520"/>
            <a:ext cx="4283280" cy="2854800"/>
          </a:xfrm>
          <a:prstGeom prst="rect">
            <a:avLst/>
          </a:prstGeom>
          <a:noFill/>
          <a:ln w="0">
            <a:noFill/>
          </a:ln>
        </p:spPr>
      </p:pic>
      <p:pic>
        <p:nvPicPr>
          <p:cNvPr id="482" name="Grafik 316" descr=""/>
          <p:cNvPicPr/>
          <p:nvPr/>
        </p:nvPicPr>
        <p:blipFill>
          <a:blip r:embed="rId7"/>
          <a:stretch/>
        </p:blipFill>
        <p:spPr>
          <a:xfrm>
            <a:off x="424080" y="3749040"/>
            <a:ext cx="3958200" cy="2223720"/>
          </a:xfrm>
          <a:prstGeom prst="rect">
            <a:avLst/>
          </a:prstGeom>
          <a:noFill/>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Is This Really Still a Problem?</a:t>
            </a:r>
            <a:endParaRPr b="0" lang="en-GB" sz="2400" strike="noStrike" u="none">
              <a:solidFill>
                <a:srgbClr val="000000"/>
              </a:solidFill>
              <a:effectLst/>
              <a:uFillTx/>
              <a:latin typeface="Arial"/>
            </a:endParaRPr>
          </a:p>
        </p:txBody>
      </p:sp>
      <p:sp>
        <p:nvSpPr>
          <p:cNvPr id="484" name="CustomShape 2"/>
          <p:cNvSpPr/>
          <p:nvPr/>
        </p:nvSpPr>
        <p:spPr>
          <a:xfrm>
            <a:off x="263520" y="6036840"/>
            <a:ext cx="7774920" cy="711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1. Vauxford – https://commons.wikimedia.org/wiki/File:2018_Tesla_Model_S_75D.jpg – </a:t>
            </a:r>
            <a:r>
              <a:rPr b="0" lang="en-US" sz="900" strike="noStrike" u="sng">
                <a:solidFill>
                  <a:srgbClr val="0000ff"/>
                </a:solidFill>
                <a:effectLst/>
                <a:uFillTx/>
                <a:latin typeface="Roboto"/>
                <a:ea typeface="Roboto"/>
                <a:hlinkClick r:id="rId1"/>
              </a:rPr>
              <a:t>CC BY-SA 4.0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2. Marco Verch – https://www.flickr.com/photos/30478819@N08/51303997289/in/photostream/ –  </a:t>
            </a:r>
            <a:r>
              <a:rPr b="0" lang="en-US" sz="900" strike="noStrike" u="sng">
                <a:solidFill>
                  <a:srgbClr val="0000ff"/>
                </a:solidFill>
                <a:effectLst/>
                <a:uFillTx/>
                <a:latin typeface="Roboto"/>
                <a:ea typeface="Roboto"/>
                <a:hlinkClick r:id="rId2"/>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3. https://pxhere.com/en/photo/1081335 –</a:t>
            </a:r>
            <a:r>
              <a:rPr b="0" lang="en-US" sz="900" strike="noStrike" u="sng">
                <a:solidFill>
                  <a:srgbClr val="0000ff"/>
                </a:solidFill>
                <a:effectLst/>
                <a:uFillTx/>
                <a:latin typeface="Roboto"/>
                <a:ea typeface="Roboto"/>
                <a:hlinkClick r:id="rId3"/>
              </a:rPr>
              <a:t> CC0 1.0.</a:t>
            </a:r>
            <a:endParaRPr b="0" lang="en-GB" sz="900" strike="noStrike" u="none">
              <a:solidFill>
                <a:srgbClr val="000000"/>
              </a:solidFill>
              <a:effectLst/>
              <a:uFillTx/>
              <a:latin typeface="Arial"/>
            </a:endParaRPr>
          </a:p>
          <a:p>
            <a:pPr>
              <a:lnSpc>
                <a:spcPct val="100000"/>
              </a:lnSpc>
            </a:pPr>
            <a:r>
              <a:rPr b="0" lang="en-US" sz="900" strike="noStrike" u="none">
                <a:solidFill>
                  <a:srgbClr val="a6a6a6"/>
                </a:solidFill>
                <a:effectLst/>
                <a:uFillTx/>
                <a:latin typeface="Roboto"/>
                <a:ea typeface="Roboto"/>
              </a:rPr>
              <a:t>4. epSos.de – https://commons.wikimedia.org/wiki/File:Colorful_Recycling_Containers_for_Trash.jpg – </a:t>
            </a:r>
            <a:r>
              <a:rPr b="0" lang="en-US" sz="900" strike="noStrike" u="sng">
                <a:solidFill>
                  <a:srgbClr val="0000ff"/>
                </a:solidFill>
                <a:effectLst/>
                <a:uFillTx/>
                <a:latin typeface="Roboto"/>
                <a:ea typeface="Roboto"/>
                <a:hlinkClick r:id="rId4"/>
              </a:rPr>
              <a:t>CC BY 2.0</a:t>
            </a:r>
            <a:r>
              <a:rPr b="0" lang="en-US" sz="900" strike="noStrike" u="none">
                <a:solidFill>
                  <a:srgbClr val="a6a6a6"/>
                </a:solidFill>
                <a:effectLst/>
                <a:uFillTx/>
                <a:latin typeface="Roboto"/>
                <a:ea typeface="Roboto"/>
              </a:rPr>
              <a:t>.</a:t>
            </a:r>
            <a:endParaRPr b="0" lang="en-GB" sz="900" strike="noStrike" u="none">
              <a:solidFill>
                <a:srgbClr val="000000"/>
              </a:solidFill>
              <a:effectLst/>
              <a:uFillTx/>
              <a:latin typeface="Arial"/>
            </a:endParaRPr>
          </a:p>
        </p:txBody>
      </p:sp>
      <p:sp>
        <p:nvSpPr>
          <p:cNvPr id="485"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pic>
        <p:nvPicPr>
          <p:cNvPr id="486" name="Grafik 320" descr=""/>
          <p:cNvPicPr/>
          <p:nvPr/>
        </p:nvPicPr>
        <p:blipFill>
          <a:blip r:embed="rId5"/>
          <a:stretch/>
        </p:blipFill>
        <p:spPr>
          <a:xfrm>
            <a:off x="432720" y="1264320"/>
            <a:ext cx="4498200" cy="2386440"/>
          </a:xfrm>
          <a:prstGeom prst="rect">
            <a:avLst/>
          </a:prstGeom>
          <a:noFill/>
          <a:ln w="0">
            <a:noFill/>
          </a:ln>
        </p:spPr>
      </p:pic>
      <p:pic>
        <p:nvPicPr>
          <p:cNvPr id="487" name="Grafik 321" descr=""/>
          <p:cNvPicPr/>
          <p:nvPr/>
        </p:nvPicPr>
        <p:blipFill>
          <a:blip r:embed="rId6"/>
          <a:stretch/>
        </p:blipFill>
        <p:spPr>
          <a:xfrm>
            <a:off x="5585400" y="704520"/>
            <a:ext cx="4283280" cy="2854800"/>
          </a:xfrm>
          <a:prstGeom prst="rect">
            <a:avLst/>
          </a:prstGeom>
          <a:noFill/>
          <a:ln w="0">
            <a:noFill/>
          </a:ln>
        </p:spPr>
      </p:pic>
      <p:pic>
        <p:nvPicPr>
          <p:cNvPr id="488" name="Grafik 322" descr=""/>
          <p:cNvPicPr/>
          <p:nvPr/>
        </p:nvPicPr>
        <p:blipFill>
          <a:blip r:embed="rId7"/>
          <a:stretch/>
        </p:blipFill>
        <p:spPr>
          <a:xfrm>
            <a:off x="424080" y="3749040"/>
            <a:ext cx="3958200" cy="2223720"/>
          </a:xfrm>
          <a:prstGeom prst="rect">
            <a:avLst/>
          </a:prstGeom>
          <a:noFill/>
          <a:ln w="0">
            <a:noFill/>
          </a:ln>
        </p:spPr>
      </p:pic>
      <p:pic>
        <p:nvPicPr>
          <p:cNvPr id="489" name="Grafik 323" descr=""/>
          <p:cNvPicPr/>
          <p:nvPr/>
        </p:nvPicPr>
        <p:blipFill>
          <a:blip r:embed="rId8"/>
          <a:stretch/>
        </p:blipFill>
        <p:spPr>
          <a:xfrm>
            <a:off x="6583680" y="4023360"/>
            <a:ext cx="3854880" cy="237060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There Is No Hope</a:t>
            </a:r>
            <a:endParaRPr b="0" lang="en-GB" sz="2400" strike="noStrike" u="none">
              <a:solidFill>
                <a:srgbClr val="000000"/>
              </a:solidFill>
              <a:effectLst/>
              <a:uFillTx/>
              <a:latin typeface="Arial"/>
            </a:endParaRPr>
          </a:p>
        </p:txBody>
      </p:sp>
      <p:sp>
        <p:nvSpPr>
          <p:cNvPr id="491" name="CustomShape 2"/>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Arial"/>
                <a:ea typeface="DejaVu Sans"/>
              </a:rPr>
              <a:t>“As a climate scientist, I am often asked to talk about hope. Particularly in the current political climate, audiences want to be told that everything will be all right in the end. […]</a:t>
            </a: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Arial"/>
                <a:ea typeface="DejaVu Sans"/>
              </a:rPr>
              <a:t> </a:t>
            </a: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Arial"/>
                <a:ea typeface="DejaVu Sans"/>
              </a:rPr>
              <a:t>Climate change is bleak, the organizers always say. Tell us a happy story. Give us hope. The problem is, I don’t have any. […]</a:t>
            </a:r>
            <a:endParaRPr b="0" lang="en-GB" sz="1800" strike="noStrike" u="none">
              <a:solidFill>
                <a:srgbClr val="000000"/>
              </a:solidFill>
              <a:effectLst/>
              <a:uFillTx/>
              <a:latin typeface="Arial"/>
            </a:endParaRPr>
          </a:p>
          <a:p>
            <a:pPr algn="ctr">
              <a:lnSpc>
                <a:spcPct val="100000"/>
              </a:lnSpc>
            </a:pP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Arial"/>
                <a:ea typeface="DejaVu Sans"/>
              </a:rPr>
              <a:t>We are inevitably sending our children to live on an unfamiliar planet.”</a:t>
            </a:r>
            <a:endParaRPr b="0" lang="en-GB" sz="1800" strike="noStrike" u="none">
              <a:solidFill>
                <a:srgbClr val="000000"/>
              </a:solidFill>
              <a:effectLst/>
              <a:uFillTx/>
              <a:latin typeface="Arial"/>
            </a:endParaRPr>
          </a:p>
        </p:txBody>
      </p:sp>
      <p:sp>
        <p:nvSpPr>
          <p:cNvPr id="492" name="CustomShape 3"/>
          <p:cNvSpPr/>
          <p:nvPr/>
        </p:nvSpPr>
        <p:spPr>
          <a:xfrm>
            <a:off x="457200" y="2468880"/>
            <a:ext cx="10509120" cy="2647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93" name="CustomShape 4"/>
          <p:cNvSpPr/>
          <p:nvPr/>
        </p:nvSpPr>
        <p:spPr>
          <a:xfrm>
            <a:off x="263520" y="6411600"/>
            <a:ext cx="896760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Kate Marvel (2018) – We Need Courage, Not Hope, to Face Climate Change – https://onbeing.org/blog/kate-marvel-we-need-courage-not-hope-to-face-climate-change/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Question 3 </a:t>
            </a:r>
            <a:endParaRPr b="0" lang="en-GB" sz="2400" strike="noStrike" u="none">
              <a:solidFill>
                <a:srgbClr val="000000"/>
              </a:solidFill>
              <a:effectLst/>
              <a:uFillTx/>
              <a:latin typeface="Arial"/>
            </a:endParaRPr>
          </a:p>
        </p:txBody>
      </p:sp>
      <p:sp>
        <p:nvSpPr>
          <p:cNvPr id="279"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Do you think that the current actions taken to address climate change and environmental pollution are sufficient and appropriate to ensure a future for you and your children?</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Yes</a:t>
            </a: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No</a:t>
            </a: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Not sure</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Need Courage</a:t>
            </a:r>
            <a:endParaRPr b="0" lang="en-GB" sz="2400" strike="noStrike" u="none">
              <a:solidFill>
                <a:srgbClr val="000000"/>
              </a:solidFill>
              <a:effectLst/>
              <a:uFillTx/>
              <a:latin typeface="Arial"/>
            </a:endParaRPr>
          </a:p>
        </p:txBody>
      </p:sp>
      <p:sp>
        <p:nvSpPr>
          <p:cNvPr id="495" name="CustomShape 2"/>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GB" sz="1800" strike="noStrike" u="none">
              <a:solidFill>
                <a:srgbClr val="000000"/>
              </a:solidFill>
              <a:effectLst/>
              <a:uFillTx/>
              <a:latin typeface="Arial"/>
            </a:endParaRPr>
          </a:p>
          <a:p>
            <a:pPr algn="ctr">
              <a:lnSpc>
                <a:spcPct val="100000"/>
              </a:lnSpc>
            </a:pPr>
            <a:endParaRPr b="0" lang="en-GB" sz="1800" strike="noStrike" u="none">
              <a:solidFill>
                <a:srgbClr val="000000"/>
              </a:solidFill>
              <a:effectLst/>
              <a:uFillTx/>
              <a:latin typeface="Arial"/>
            </a:endParaRPr>
          </a:p>
          <a:p>
            <a:pPr algn="ctr">
              <a:lnSpc>
                <a:spcPct val="100000"/>
              </a:lnSpc>
            </a:pPr>
            <a:r>
              <a:rPr b="0" i="1" lang="en-US" sz="1800" strike="noStrike" u="none">
                <a:solidFill>
                  <a:srgbClr val="ffffff"/>
                </a:solidFill>
                <a:effectLst/>
                <a:uFillTx/>
                <a:latin typeface="Arial"/>
                <a:ea typeface="DejaVu Sans"/>
              </a:rPr>
              <a:t>We need courage, not hope. Grief, after all, is the cost of being alive. [...] Courage is the resolve to do well without the assurance of a happy ending.”</a:t>
            </a:r>
            <a:endParaRPr b="0" lang="en-GB" sz="1800" strike="noStrike" u="none">
              <a:solidFill>
                <a:srgbClr val="000000"/>
              </a:solidFill>
              <a:effectLst/>
              <a:uFillTx/>
              <a:latin typeface="Arial"/>
            </a:endParaRPr>
          </a:p>
        </p:txBody>
      </p:sp>
      <p:sp>
        <p:nvSpPr>
          <p:cNvPr id="496" name="CustomShape 3"/>
          <p:cNvSpPr/>
          <p:nvPr/>
        </p:nvSpPr>
        <p:spPr>
          <a:xfrm>
            <a:off x="457200" y="2468880"/>
            <a:ext cx="10509120" cy="2647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497" name="CustomShape 4"/>
          <p:cNvSpPr/>
          <p:nvPr/>
        </p:nvSpPr>
        <p:spPr>
          <a:xfrm>
            <a:off x="263520" y="6411600"/>
            <a:ext cx="896760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Kate Marvel (2018) – We Need Courage, Not Hope, to Face Climate Change – https://onbeing.org/blog/kate-marvel-we-need-courage-not-hope-to-face-climate-change/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We Need Courage</a:t>
            </a:r>
            <a:endParaRPr b="0" lang="en-GB" sz="2400" strike="noStrike" u="none">
              <a:solidFill>
                <a:srgbClr val="000000"/>
              </a:solidFill>
              <a:effectLst/>
              <a:uFillTx/>
              <a:latin typeface="Arial"/>
            </a:endParaRPr>
          </a:p>
        </p:txBody>
      </p:sp>
      <p:sp>
        <p:nvSpPr>
          <p:cNvPr id="499" name="CustomShape 2"/>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Arial"/>
                <a:ea typeface="DejaVu Sans"/>
              </a:rPr>
              <a:t>“But the opposite of hope is not despair. It is grief. Even while resolving to limit the damage, we can mourn. And here, the sheer scale of the problem provides a perverse comfort: we are in this together. The swiftness of the change, its scale and inevitability, binds us into one, broken hearts trapped together under a warming atmosphere.</a:t>
            </a:r>
            <a:endParaRPr b="0" lang="en-GB" sz="1800" strike="noStrike" u="none">
              <a:solidFill>
                <a:srgbClr val="000000"/>
              </a:solidFill>
              <a:effectLst/>
              <a:uFillTx/>
              <a:latin typeface="Arial"/>
            </a:endParaRPr>
          </a:p>
          <a:p>
            <a:pPr algn="ctr">
              <a:lnSpc>
                <a:spcPct val="100000"/>
              </a:lnSpc>
            </a:pP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Arial"/>
                <a:ea typeface="DejaVu Sans"/>
              </a:rPr>
              <a:t>We need courage, not hope. Grief, after all, is the cost of being alive. [...] Courage is the resolve to do well without the assurance of a happy ending.”</a:t>
            </a:r>
            <a:endParaRPr b="0" lang="en-GB" sz="1800" strike="noStrike" u="none">
              <a:solidFill>
                <a:srgbClr val="000000"/>
              </a:solidFill>
              <a:effectLst/>
              <a:uFillTx/>
              <a:latin typeface="Arial"/>
            </a:endParaRPr>
          </a:p>
        </p:txBody>
      </p:sp>
      <p:sp>
        <p:nvSpPr>
          <p:cNvPr id="500" name="CustomShape 3"/>
          <p:cNvSpPr/>
          <p:nvPr/>
        </p:nvSpPr>
        <p:spPr>
          <a:xfrm>
            <a:off x="457200" y="2468880"/>
            <a:ext cx="10509120" cy="2647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01" name="CustomShape 4"/>
          <p:cNvSpPr/>
          <p:nvPr/>
        </p:nvSpPr>
        <p:spPr>
          <a:xfrm>
            <a:off x="263520" y="6411600"/>
            <a:ext cx="8967600" cy="36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Kate Marvel (2018) – We Need Courage, Not Hope, to Face Climate Change – https://onbeing.org/blog/kate-marvel-we-need-courage-not-hope-to-face-climate-change/</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Question </a:t>
            </a:r>
            <a:endParaRPr b="0" lang="en-GB" sz="2400" strike="noStrike" u="none">
              <a:solidFill>
                <a:srgbClr val="000000"/>
              </a:solidFill>
              <a:effectLst/>
              <a:uFillTx/>
              <a:latin typeface="Arial"/>
            </a:endParaRPr>
          </a:p>
        </p:txBody>
      </p:sp>
      <p:sp>
        <p:nvSpPr>
          <p:cNvPr id="503" name="CustomShape 2"/>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468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What percentage of the population needs to participate in peaceful protest/civil disobedience for political change, i.e., saving our planet?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r>
              <a:rPr b="0" lang="en-US" sz="1800" strike="noStrike" u="none">
                <a:solidFill>
                  <a:srgbClr val="000000"/>
                </a:solidFill>
                <a:effectLst/>
                <a:uFillTx/>
                <a:latin typeface="DejaVu Sans"/>
                <a:ea typeface="DejaVu Sans"/>
              </a:rPr>
              <a:t>→ Type your response in the poll field.</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According to Prof. Erica Chenoweth 3.5% </a:t>
            </a: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ffffff"/>
                </a:solidFill>
                <a:effectLst/>
                <a:uFillTx/>
                <a:latin typeface="DejaVu Sans"/>
                <a:ea typeface="DejaVu Sans"/>
              </a:rPr>
              <a:t>Based on studying 323 violent and non-violent protests that occurred between 1900 and 2006 worldwide).</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p:txBody>
      </p:sp>
      <p:sp>
        <p:nvSpPr>
          <p:cNvPr id="504" name="CustomShape 3"/>
          <p:cNvSpPr/>
          <p:nvPr/>
        </p:nvSpPr>
        <p:spPr>
          <a:xfrm>
            <a:off x="263520" y="6411600"/>
            <a:ext cx="89676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https://www.ericachenoweth.com/research</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2"/>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Question </a:t>
            </a:r>
            <a:endParaRPr b="0" lang="en-GB" sz="2400" strike="noStrike" u="none">
              <a:solidFill>
                <a:srgbClr val="000000"/>
              </a:solidFill>
              <a:effectLst/>
              <a:uFillTx/>
              <a:latin typeface="Arial"/>
            </a:endParaRPr>
          </a:p>
        </p:txBody>
      </p:sp>
      <p:sp>
        <p:nvSpPr>
          <p:cNvPr id="506" name="CustomShape 13"/>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468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What percentage of the population needs to participate in peaceful protest/civil disobedience for political change, i.e., saving our planet?</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none">
                <a:solidFill>
                  <a:srgbClr val="000000"/>
                </a:solidFill>
                <a:effectLst/>
                <a:uFillTx/>
                <a:latin typeface="DejaVu Sans"/>
                <a:ea typeface="DejaVu Sans"/>
              </a:rPr>
              <a:t>	</a:t>
            </a:r>
            <a:r>
              <a:rPr b="0" lang="en-US" sz="1800" strike="noStrike" u="none">
                <a:solidFill>
                  <a:srgbClr val="000000"/>
                </a:solidFill>
                <a:effectLst/>
                <a:uFillTx/>
                <a:latin typeface="DejaVu Sans"/>
                <a:ea typeface="DejaVu Sans"/>
              </a:rPr>
              <a:t>→ Type your response in the poll field.</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marL="195120" indent="-184680">
              <a:lnSpc>
                <a:spcPct val="100000"/>
              </a:lnSpc>
              <a:spcBef>
                <a:spcPts val="360"/>
              </a:spcBef>
              <a:buClr>
                <a:srgbClr val="008c4f"/>
              </a:buClr>
              <a:buFont typeface="Wingdings" charset="2"/>
              <a:buChar char=""/>
            </a:pPr>
            <a:r>
              <a:rPr b="0" lang="en-US" sz="1800" strike="noStrike" u="none">
                <a:solidFill>
                  <a:srgbClr val="000000"/>
                </a:solidFill>
                <a:effectLst/>
                <a:uFillTx/>
                <a:latin typeface="DejaVu Sans"/>
                <a:ea typeface="DejaVu Sans"/>
              </a:rPr>
              <a:t>According to Prof. Erica Chenoweth 3.5% </a:t>
            </a:r>
            <a:endParaRPr b="0" lang="en-GB" sz="1800" strike="noStrike" u="none">
              <a:solidFill>
                <a:srgbClr val="000000"/>
              </a:solidFill>
              <a:effectLst/>
              <a:uFillTx/>
              <a:latin typeface="Arial"/>
            </a:endParaRPr>
          </a:p>
          <a:p>
            <a:pPr marL="195120" indent="-184680">
              <a:lnSpc>
                <a:spcPct val="100000"/>
              </a:lnSpc>
              <a:spcBef>
                <a:spcPts val="360"/>
              </a:spcBef>
              <a:buClr>
                <a:srgbClr val="008c4f"/>
              </a:buClr>
              <a:buFont typeface="Wingdings" charset="2"/>
              <a:buChar char=""/>
            </a:pPr>
            <a:r>
              <a:rPr b="0" lang="en-US" sz="1800" strike="noStrike" u="none">
                <a:solidFill>
                  <a:srgbClr val="000000"/>
                </a:solidFill>
                <a:effectLst/>
                <a:uFillTx/>
                <a:latin typeface="DejaVu Sans"/>
                <a:ea typeface="DejaVu Sans"/>
              </a:rPr>
              <a:t>Based on studying 323 violent and non-violent protests that occurred between 1900 and 2006 worldwide). </a:t>
            </a:r>
            <a:endParaRPr b="0" lang="en-GB" sz="1800" strike="noStrike" u="none">
              <a:solidFill>
                <a:srgbClr val="000000"/>
              </a:solidFill>
              <a:effectLst/>
              <a:uFillTx/>
              <a:latin typeface="Arial"/>
            </a:endParaRPr>
          </a:p>
        </p:txBody>
      </p:sp>
      <p:sp>
        <p:nvSpPr>
          <p:cNvPr id="507" name="CustomShape 14"/>
          <p:cNvSpPr/>
          <p:nvPr/>
        </p:nvSpPr>
        <p:spPr>
          <a:xfrm>
            <a:off x="263520" y="6411600"/>
            <a:ext cx="8967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https://www.ericachenoweth.com/research</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Basic Law for the Federal Republic of Germany</a:t>
            </a:r>
            <a:endParaRPr b="0" lang="en-GB" sz="2400" strike="noStrike" u="none">
              <a:solidFill>
                <a:srgbClr val="000000"/>
              </a:solidFill>
              <a:effectLst/>
              <a:uFillTx/>
              <a:latin typeface="Arial"/>
            </a:endParaRPr>
          </a:p>
          <a:p>
            <a:pPr>
              <a:lnSpc>
                <a:spcPct val="100000"/>
              </a:lnSpc>
            </a:pPr>
            <a:endParaRPr b="0" lang="en-GB" sz="2400" strike="noStrike" u="none">
              <a:solidFill>
                <a:srgbClr val="000000"/>
              </a:solidFill>
              <a:effectLst/>
              <a:uFillTx/>
              <a:latin typeface="Arial"/>
            </a:endParaRPr>
          </a:p>
        </p:txBody>
      </p:sp>
      <p:sp>
        <p:nvSpPr>
          <p:cNvPr id="509" name="CustomShape 2"/>
          <p:cNvSpPr/>
          <p:nvPr/>
        </p:nvSpPr>
        <p:spPr>
          <a:xfrm>
            <a:off x="436320" y="124308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Article 20a – Protection of the natural foundations of life and animals </a:t>
            </a:r>
            <a:endParaRPr b="0" lang="en-GB" sz="2200" strike="noStrike" u="none">
              <a:solidFill>
                <a:srgbClr val="000000"/>
              </a:solidFill>
              <a:effectLst/>
              <a:uFillTx/>
              <a:latin typeface="Arial"/>
            </a:endParaRPr>
          </a:p>
        </p:txBody>
      </p:sp>
      <p:sp>
        <p:nvSpPr>
          <p:cNvPr id="510" name="CustomShape 3"/>
          <p:cNvSpPr/>
          <p:nvPr/>
        </p:nvSpPr>
        <p:spPr>
          <a:xfrm>
            <a:off x="342360" y="1268640"/>
            <a:ext cx="1063080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DejaVu Sans"/>
                <a:ea typeface="DejaVu Sans"/>
              </a:rPr>
              <a:t>“Mindful also of its responsibility towards future generations, the state shall protect the natural foundations of life and animals by legislation and, in accordance with law and justice, by executive and judicial action, all within the framework of the constitutional order.”</a:t>
            </a:r>
            <a:endParaRPr b="0" lang="en-GB" sz="1800" strike="noStrike" u="none">
              <a:solidFill>
                <a:srgbClr val="000000"/>
              </a:solidFill>
              <a:effectLst/>
              <a:uFillTx/>
              <a:latin typeface="Arial"/>
            </a:endParaRPr>
          </a:p>
          <a:p>
            <a:pPr algn="ctr">
              <a:lnSpc>
                <a:spcPct val="100000"/>
              </a:lnSpc>
            </a:pP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DejaVu Sans"/>
                <a:ea typeface="DejaVu Sans"/>
              </a:rPr>
              <a:t>German: “Der Staat schützt auch in Verantwortung für die künftigen Generationen die natürlichen Lebensgrundlagen und die Tiere im Rahmen der verfassungsmäßigen Ordnung durch die Gesetzgebung und nach Maßgabe von Gesetz und Recht durch die vollziehende Gewalt und die Rechtsprechung.”</a:t>
            </a:r>
            <a:endParaRPr b="0" lang="en-GB" sz="1800" strike="noStrike" u="none">
              <a:solidFill>
                <a:srgbClr val="000000"/>
              </a:solidFill>
              <a:effectLst/>
              <a:uFillTx/>
              <a:latin typeface="Arial"/>
            </a:endParaRPr>
          </a:p>
        </p:txBody>
      </p:sp>
      <p:sp>
        <p:nvSpPr>
          <p:cNvPr id="511" name="CustomShape 4"/>
          <p:cNvSpPr/>
          <p:nvPr/>
        </p:nvSpPr>
        <p:spPr>
          <a:xfrm>
            <a:off x="372600" y="2469240"/>
            <a:ext cx="10600560" cy="2647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12" name="CustomShape 5"/>
          <p:cNvSpPr/>
          <p:nvPr/>
        </p:nvSpPr>
        <p:spPr>
          <a:xfrm>
            <a:off x="270360" y="6411960"/>
            <a:ext cx="896760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https://www.gesetze-im-internet.de/englisch_gg/englisch_gg.html#p0116</a:t>
            </a:r>
            <a:endParaRPr b="0" lang="en-GB" sz="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335520" y="4406760"/>
            <a:ext cx="10738800" cy="134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What is this course all About?</a:t>
            </a:r>
            <a:endParaRPr b="0" lang="en-GB" sz="3000" strike="noStrike" u="none">
              <a:solidFill>
                <a:srgbClr val="000000"/>
              </a:solidFill>
              <a:effectLst/>
              <a:uFillTx/>
              <a:latin typeface="Arial"/>
            </a:endParaRPr>
          </a:p>
        </p:txBody>
      </p:sp>
      <p:sp>
        <p:nvSpPr>
          <p:cNvPr id="514" name="CustomShape 2"/>
          <p:cNvSpPr/>
          <p:nvPr/>
        </p:nvSpPr>
        <p:spPr>
          <a:xfrm>
            <a:off x="335520" y="2906640"/>
            <a:ext cx="10738800" cy="148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3 Key Challenges of the 21</a:t>
            </a:r>
            <a:r>
              <a:rPr b="1" lang="en-US" sz="2400" strike="noStrike" u="none" baseline="30000">
                <a:solidFill>
                  <a:srgbClr val="000000"/>
                </a:solidFill>
                <a:effectLst/>
                <a:uFillTx/>
                <a:latin typeface="DejaVu Sans"/>
                <a:ea typeface="DejaVu Sans"/>
              </a:rPr>
              <a:t>st</a:t>
            </a:r>
            <a:r>
              <a:rPr b="1" lang="en-US" sz="2400" strike="noStrike" u="none">
                <a:solidFill>
                  <a:srgbClr val="000000"/>
                </a:solidFill>
                <a:effectLst/>
                <a:uFillTx/>
                <a:latin typeface="DejaVu Sans"/>
                <a:ea typeface="DejaVu Sans"/>
              </a:rPr>
              <a:t> Century</a:t>
            </a:r>
            <a:endParaRPr b="0" lang="en-GB" sz="2400" strike="noStrike" u="none">
              <a:solidFill>
                <a:srgbClr val="000000"/>
              </a:solidFill>
              <a:effectLst/>
              <a:uFillTx/>
              <a:latin typeface="Arial"/>
            </a:endParaRPr>
          </a:p>
        </p:txBody>
      </p:sp>
      <p:sp>
        <p:nvSpPr>
          <p:cNvPr id="516"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Font typeface="Wingdings" charset="2"/>
              <a:buAutoNum type="arabicParenR"/>
            </a:pPr>
            <a:r>
              <a:rPr b="0" lang="en-US" sz="1800" strike="noStrike" u="none">
                <a:solidFill>
                  <a:srgbClr val="000000"/>
                </a:solidFill>
                <a:effectLst/>
                <a:uFillTx/>
                <a:latin typeface="DejaVu Sans"/>
                <a:ea typeface="DejaVu Sans"/>
              </a:rPr>
              <a:t> Climate change / adaption to climate change</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Font typeface="Wingdings" charset="2"/>
              <a:buAutoNum type="arabicParenR"/>
            </a:pPr>
            <a:r>
              <a:rPr b="0" lang="en-US" sz="1800" strike="noStrike" u="none">
                <a:solidFill>
                  <a:srgbClr val="000000"/>
                </a:solidFill>
                <a:effectLst/>
                <a:uFillTx/>
                <a:latin typeface="DejaVu Sans"/>
                <a:ea typeface="DejaVu Sans"/>
              </a:rPr>
              <a:t> Environmental pollution</a:t>
            </a: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Font typeface="Wingdings" charset="2"/>
              <a:buAutoNum type="arabicParenR"/>
            </a:pPr>
            <a:r>
              <a:rPr b="0" lang="en-US" sz="1800" strike="noStrike" u="none">
                <a:solidFill>
                  <a:srgbClr val="000000"/>
                </a:solidFill>
                <a:effectLst/>
                <a:uFillTx/>
                <a:latin typeface="DejaVu Sans"/>
                <a:ea typeface="DejaVu Sans"/>
              </a:rPr>
              <a:t> Dwindling non-renewable resources</a:t>
            </a:r>
            <a:endParaRPr b="0" lang="en-GB" sz="1800" strike="noStrike" u="none">
              <a:solidFill>
                <a:srgbClr val="000000"/>
              </a:solidFill>
              <a:effectLst/>
              <a:uFillTx/>
              <a:latin typeface="Arial"/>
            </a:endParaRPr>
          </a:p>
        </p:txBody>
      </p:sp>
      <p:sp>
        <p:nvSpPr>
          <p:cNvPr id="517" name="CustomShape 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Is This Course All About?</a:t>
            </a:r>
            <a:endParaRPr b="0" lang="en-GB" sz="2400" strike="noStrike" u="none">
              <a:solidFill>
                <a:srgbClr val="000000"/>
              </a:solidFill>
              <a:effectLst/>
              <a:uFillTx/>
              <a:latin typeface="Arial"/>
            </a:endParaRPr>
          </a:p>
        </p:txBody>
      </p:sp>
      <p:sp>
        <p:nvSpPr>
          <p:cNvPr id="519" name="CustomShape 2"/>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In a Nutshell</a:t>
            </a:r>
            <a:endParaRPr b="0" lang="en-GB" sz="2200" strike="noStrike" u="none">
              <a:solidFill>
                <a:srgbClr val="000000"/>
              </a:solidFill>
              <a:effectLst/>
              <a:uFillTx/>
              <a:latin typeface="Arial"/>
            </a:endParaRPr>
          </a:p>
        </p:txBody>
      </p:sp>
      <p:sp>
        <p:nvSpPr>
          <p:cNvPr id="520" name="CustomShape 3"/>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Arial"/>
                <a:ea typeface="DejaVu Sans"/>
              </a:rPr>
              <a:t>This course is supposed to enable </a:t>
            </a:r>
            <a:r>
              <a:rPr b="1" i="1" lang="en-US" sz="1800" strike="noStrike" u="none">
                <a:solidFill>
                  <a:srgbClr val="000000"/>
                </a:solidFill>
                <a:effectLst/>
                <a:uFillTx/>
                <a:latin typeface="Arial"/>
                <a:ea typeface="DejaVu Sans"/>
              </a:rPr>
              <a:t>YOU</a:t>
            </a:r>
            <a:r>
              <a:rPr b="0" i="1" lang="en-US" sz="1800" strike="noStrike" u="none">
                <a:solidFill>
                  <a:srgbClr val="000000"/>
                </a:solidFill>
                <a:effectLst/>
                <a:uFillTx/>
                <a:latin typeface="Arial"/>
                <a:ea typeface="DejaVu Sans"/>
              </a:rPr>
              <a:t> to create a sustainable future for all of us and future generations.</a:t>
            </a:r>
            <a:endParaRPr b="0" lang="en-GB" sz="1800" strike="noStrike" u="none">
              <a:solidFill>
                <a:srgbClr val="000000"/>
              </a:solidFill>
              <a:effectLst/>
              <a:uFillTx/>
              <a:latin typeface="Arial"/>
            </a:endParaRPr>
          </a:p>
        </p:txBody>
      </p:sp>
      <p:sp>
        <p:nvSpPr>
          <p:cNvPr id="521" name="CustomShape 4"/>
          <p:cNvSpPr/>
          <p:nvPr/>
        </p:nvSpPr>
        <p:spPr>
          <a:xfrm>
            <a:off x="866160" y="2859840"/>
            <a:ext cx="992304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Is This Course All About?</a:t>
            </a:r>
            <a:endParaRPr b="0" lang="en-GB" sz="2400" strike="noStrike" u="none">
              <a:solidFill>
                <a:srgbClr val="000000"/>
              </a:solidFill>
              <a:effectLst/>
              <a:uFillTx/>
              <a:latin typeface="Arial"/>
            </a:endParaRPr>
          </a:p>
        </p:txBody>
      </p:sp>
      <p:sp>
        <p:nvSpPr>
          <p:cNvPr id="523" name="CustomShape 2"/>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216000" indent="-21384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Gaining an understanding of causes, dimensions, and the characterization of the 3 key challenge of the 21</a:t>
            </a:r>
            <a:r>
              <a:rPr b="0" lang="en-US" sz="1800" strike="noStrike" u="none" baseline="30000">
                <a:solidFill>
                  <a:srgbClr val="000000"/>
                </a:solidFill>
                <a:effectLst/>
                <a:uFillTx/>
                <a:latin typeface="DejaVu Sans"/>
                <a:ea typeface="DejaVu Sans"/>
              </a:rPr>
              <a:t>st</a:t>
            </a:r>
            <a:r>
              <a:rPr b="0" lang="en-US" sz="1800" strike="noStrike" u="none">
                <a:solidFill>
                  <a:srgbClr val="000000"/>
                </a:solidFill>
                <a:effectLst/>
                <a:uFillTx/>
                <a:latin typeface="DejaVu Sans"/>
                <a:ea typeface="DejaVu Sans"/>
              </a:rPr>
              <a:t> century</a:t>
            </a:r>
            <a:endParaRPr b="0" lang="en-GB" sz="1800" strike="noStrike" u="none">
              <a:solidFill>
                <a:srgbClr val="000000"/>
              </a:solidFill>
              <a:effectLst/>
              <a:uFillTx/>
              <a:latin typeface="Arial"/>
            </a:endParaRPr>
          </a:p>
          <a:p>
            <a:pPr lvl="1" marL="432000" indent="-21384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Climate change / adaption to climate change</a:t>
            </a:r>
            <a:endParaRPr b="0" lang="en-GB" sz="1800" strike="noStrike" u="none">
              <a:solidFill>
                <a:srgbClr val="000000"/>
              </a:solidFill>
              <a:effectLst/>
              <a:uFillTx/>
              <a:latin typeface="Arial"/>
            </a:endParaRPr>
          </a:p>
          <a:p>
            <a:pPr lvl="1" marL="432000" indent="-21384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Environmental pollution</a:t>
            </a:r>
            <a:endParaRPr b="0" lang="en-GB" sz="1800" strike="noStrike" u="none">
              <a:solidFill>
                <a:srgbClr val="000000"/>
              </a:solidFill>
              <a:effectLst/>
              <a:uFillTx/>
              <a:latin typeface="Arial"/>
            </a:endParaRPr>
          </a:p>
          <a:p>
            <a:pPr lvl="1" marL="432000" indent="-21384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Dwindling non-renewable resources</a:t>
            </a:r>
            <a:endParaRPr b="0" lang="en-GB" sz="1800" strike="noStrike" u="none">
              <a:solidFill>
                <a:srgbClr val="000000"/>
              </a:solidFill>
              <a:effectLst/>
              <a:uFillTx/>
              <a:latin typeface="Arial"/>
            </a:endParaRPr>
          </a:p>
          <a:p>
            <a:pPr marL="216000" indent="-21384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Critically assess available solutions</a:t>
            </a:r>
            <a:endParaRPr b="0" lang="en-GB" sz="1800" strike="noStrike" u="none">
              <a:solidFill>
                <a:srgbClr val="000000"/>
              </a:solidFill>
              <a:effectLst/>
              <a:uFillTx/>
              <a:latin typeface="Arial"/>
            </a:endParaRPr>
          </a:p>
          <a:p>
            <a:pPr marL="216000" indent="-21384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Act before it is to late</a:t>
            </a:r>
            <a:endParaRPr b="0" lang="en-GB" sz="1800" strike="noStrike" u="none">
              <a:solidFill>
                <a:srgbClr val="000000"/>
              </a:solidFill>
              <a:effectLst/>
              <a:uFillTx/>
              <a:latin typeface="Arial"/>
            </a:endParaRPr>
          </a:p>
        </p:txBody>
      </p:sp>
      <p:sp>
        <p:nvSpPr>
          <p:cNvPr id="524"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35520" y="764640"/>
            <a:ext cx="10744200" cy="4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Is This Course All About?</a:t>
            </a:r>
            <a:endParaRPr b="0" lang="en-GB" sz="2400" strike="noStrike" u="none">
              <a:solidFill>
                <a:srgbClr val="000000"/>
              </a:solidFill>
              <a:effectLst/>
              <a:uFillTx/>
              <a:latin typeface="Arial"/>
            </a:endParaRPr>
          </a:p>
        </p:txBody>
      </p:sp>
      <p:sp>
        <p:nvSpPr>
          <p:cNvPr id="526" name="CustomShape 2"/>
          <p:cNvSpPr/>
          <p:nvPr/>
        </p:nvSpPr>
        <p:spPr>
          <a:xfrm>
            <a:off x="263520" y="6411600"/>
            <a:ext cx="647172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trike="noStrike" u="none">
                <a:solidFill>
                  <a:srgbClr val="a6a6a6"/>
                </a:solidFill>
                <a:effectLst/>
                <a:uFillTx/>
                <a:latin typeface="Roboto"/>
                <a:ea typeface="Roboto"/>
              </a:rPr>
              <a:t>https://www.tu-clausthal.de/en/university/about-us</a:t>
            </a:r>
            <a:endParaRPr b="0" lang="en-GB" sz="900" strike="noStrike" u="none">
              <a:solidFill>
                <a:srgbClr val="000000"/>
              </a:solidFill>
              <a:effectLst/>
              <a:uFillTx/>
              <a:latin typeface="Arial"/>
            </a:endParaRPr>
          </a:p>
        </p:txBody>
      </p:sp>
      <p:pic>
        <p:nvPicPr>
          <p:cNvPr id="527" name="Grafik 2_1" descr=""/>
          <p:cNvPicPr/>
          <p:nvPr/>
        </p:nvPicPr>
        <p:blipFill>
          <a:blip r:embed="rId1"/>
          <a:stretch/>
        </p:blipFill>
        <p:spPr>
          <a:xfrm>
            <a:off x="417240" y="1726200"/>
            <a:ext cx="5670000" cy="4395960"/>
          </a:xfrm>
          <a:prstGeom prst="rect">
            <a:avLst/>
          </a:prstGeom>
          <a:noFill/>
          <a:ln w="0">
            <a:noFill/>
          </a:ln>
        </p:spPr>
      </p:pic>
      <p:pic>
        <p:nvPicPr>
          <p:cNvPr id="528" name="Grafik 7_1" descr=""/>
          <p:cNvPicPr/>
          <p:nvPr/>
        </p:nvPicPr>
        <p:blipFill>
          <a:blip r:embed="rId2"/>
          <a:stretch/>
        </p:blipFill>
        <p:spPr>
          <a:xfrm>
            <a:off x="6521400" y="1697040"/>
            <a:ext cx="3989880" cy="4710240"/>
          </a:xfrm>
          <a:prstGeom prst="rect">
            <a:avLst/>
          </a:prstGeom>
          <a:noFill/>
          <a:ln w="0">
            <a:noFill/>
          </a:ln>
        </p:spPr>
      </p:pic>
      <p:sp>
        <p:nvSpPr>
          <p:cNvPr id="529" name="CustomShape 3"/>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Clausthal University of Technology – Research Profile</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0" name="CustomShape 34"/>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Question 4 </a:t>
            </a:r>
            <a:endParaRPr b="0" lang="en-GB" sz="2400" strike="noStrike" u="none">
              <a:solidFill>
                <a:srgbClr val="000000"/>
              </a:solidFill>
              <a:effectLst/>
              <a:uFillTx/>
              <a:latin typeface="Arial"/>
            </a:endParaRPr>
          </a:p>
        </p:txBody>
      </p:sp>
      <p:sp>
        <p:nvSpPr>
          <p:cNvPr id="281" name="CustomShape 35"/>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Are you involved in any climate change or sustainability movement / organization / party / etc. – if yes, which one?</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No? → Type “no”</a:t>
            </a:r>
            <a:endParaRPr b="0" lang="en-GB" sz="1800" strike="noStrike" u="none">
              <a:solidFill>
                <a:srgbClr val="000000"/>
              </a:solidFill>
              <a:effectLst/>
              <a:uFillTx/>
              <a:latin typeface="Arial"/>
            </a:endParaRPr>
          </a:p>
          <a:p>
            <a:pPr lvl="1" marL="432000" indent="-20988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Yes? → Type the name/abbreviation, e.g., “XR” (Extinction Rebellion), “FF” (Fridays for Future),  etc.</a:t>
            </a: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This Course Is Not</a:t>
            </a:r>
            <a:endParaRPr b="0" lang="en-GB" sz="2400" strike="noStrike" u="none">
              <a:solidFill>
                <a:srgbClr val="000000"/>
              </a:solidFill>
              <a:effectLst/>
              <a:uFillTx/>
              <a:latin typeface="Arial"/>
            </a:endParaRPr>
          </a:p>
        </p:txBody>
      </p:sp>
      <p:sp>
        <p:nvSpPr>
          <p:cNvPr id="531" name="CustomShape 2"/>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marL="216000" indent="-213840">
              <a:lnSpc>
                <a:spcPct val="100000"/>
              </a:lnSpc>
              <a:buClr>
                <a:srgbClr val="008c4f"/>
              </a:buClr>
              <a:buSzPct val="45000"/>
              <a:buFont typeface="OpenSymbol"/>
              <a:buChar char="■"/>
            </a:pPr>
            <a:r>
              <a:rPr b="0" lang="en-US" sz="1800" strike="noStrike" u="none">
                <a:solidFill>
                  <a:srgbClr val="000000"/>
                </a:solidFill>
                <a:effectLst/>
                <a:uFillTx/>
                <a:latin typeface="DejaVu Sans"/>
                <a:ea typeface="DejaVu Sans"/>
              </a:rPr>
              <a:t>A comforting fairy tale of:</a:t>
            </a:r>
            <a:endParaRPr b="0" lang="en-GB" sz="1800" strike="noStrike" u="none">
              <a:solidFill>
                <a:srgbClr val="000000"/>
              </a:solidFill>
              <a:effectLst/>
              <a:uFillTx/>
              <a:latin typeface="Arial"/>
            </a:endParaRPr>
          </a:p>
          <a:p>
            <a:pPr lvl="1" marL="432000" indent="-213840">
              <a:lnSpc>
                <a:spcPct val="100000"/>
              </a:lnSpc>
              <a:buClr>
                <a:srgbClr val="008c4f"/>
              </a:buClr>
              <a:buSzPct val="45000"/>
              <a:buFont typeface="OpenSymbol"/>
              <a:buChar char="—"/>
            </a:pPr>
            <a:r>
              <a:rPr b="0" lang="en-US" sz="1800" strike="noStrike" u="none">
                <a:solidFill>
                  <a:srgbClr val="000000"/>
                </a:solidFill>
                <a:effectLst/>
                <a:uFillTx/>
                <a:latin typeface="DejaVu Sans"/>
                <a:ea typeface="DejaVu Sans"/>
              </a:rPr>
              <a:t>“Everything will be fine”</a:t>
            </a:r>
            <a:endParaRPr b="0" lang="en-GB" sz="1800" strike="noStrike" u="none">
              <a:solidFill>
                <a:srgbClr val="000000"/>
              </a:solidFill>
              <a:effectLst/>
              <a:uFillTx/>
              <a:latin typeface="Arial"/>
            </a:endParaRPr>
          </a:p>
          <a:p>
            <a:pPr lvl="1" marL="432000" indent="-213840">
              <a:lnSpc>
                <a:spcPct val="100000"/>
              </a:lnSpc>
              <a:buClr>
                <a:srgbClr val="008c4f"/>
              </a:buClr>
              <a:buSzPct val="45000"/>
              <a:buFont typeface="OpenSymbol"/>
              <a:buChar char="—"/>
            </a:pPr>
            <a:r>
              <a:rPr b="0" lang="en-US" sz="1800" strike="noStrike" u="none">
                <a:solidFill>
                  <a:srgbClr val="000000"/>
                </a:solidFill>
                <a:effectLst/>
                <a:uFillTx/>
                <a:latin typeface="DejaVu Sans"/>
                <a:ea typeface="DejaVu Sans"/>
              </a:rPr>
              <a:t>“Business as usual is sufficient”</a:t>
            </a:r>
            <a:endParaRPr b="0" lang="en-GB" sz="1800" strike="noStrike" u="none">
              <a:solidFill>
                <a:srgbClr val="000000"/>
              </a:solidFill>
              <a:effectLst/>
              <a:uFillTx/>
              <a:latin typeface="Arial"/>
            </a:endParaRPr>
          </a:p>
          <a:p>
            <a:pPr lvl="1" marL="432000" indent="-213840">
              <a:lnSpc>
                <a:spcPct val="100000"/>
              </a:lnSpc>
              <a:buClr>
                <a:srgbClr val="008c4f"/>
              </a:buClr>
              <a:buSzPct val="45000"/>
              <a:buFont typeface="OpenSymbol"/>
              <a:buChar char="—"/>
            </a:pPr>
            <a:r>
              <a:rPr b="0" lang="en-US" sz="1800" strike="noStrike" u="none">
                <a:solidFill>
                  <a:srgbClr val="000000"/>
                </a:solidFill>
                <a:effectLst/>
                <a:uFillTx/>
                <a:latin typeface="DejaVu Sans"/>
                <a:ea typeface="DejaVu Sans"/>
              </a:rPr>
              <a:t>“Just make this minor change to your daily lifestyle and recycle plastic bags”</a:t>
            </a:r>
            <a:endParaRPr b="0" lang="en-GB" sz="1800" strike="noStrike" u="none">
              <a:solidFill>
                <a:srgbClr val="000000"/>
              </a:solidFill>
              <a:effectLst/>
              <a:uFillTx/>
              <a:latin typeface="Arial"/>
            </a:endParaRPr>
          </a:p>
          <a:p>
            <a:pPr marL="216000" indent="-21384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A soothing high-definition TikTok video</a:t>
            </a:r>
            <a:endParaRPr b="0" lang="en-GB" sz="1800" strike="noStrike" u="none">
              <a:solidFill>
                <a:srgbClr val="000000"/>
              </a:solidFill>
              <a:effectLst/>
              <a:uFillTx/>
              <a:latin typeface="Arial"/>
            </a:endParaRPr>
          </a:p>
          <a:p>
            <a:pPr marL="216000" indent="-213840">
              <a:lnSpc>
                <a:spcPct val="100000"/>
              </a:lnSpc>
              <a:spcBef>
                <a:spcPts val="360"/>
              </a:spcBef>
              <a:buClr>
                <a:srgbClr val="008c4f"/>
              </a:buClr>
              <a:buSzPct val="45000"/>
              <a:buFont typeface="OpenSymbol"/>
              <a:buChar char="■"/>
            </a:pPr>
            <a:r>
              <a:rPr b="0" lang="en-US" sz="1800" strike="noStrike" u="none">
                <a:solidFill>
                  <a:srgbClr val="000000"/>
                </a:solidFill>
                <a:effectLst/>
                <a:uFillTx/>
                <a:latin typeface="DejaVu Sans"/>
                <a:ea typeface="DejaVu Sans"/>
              </a:rPr>
              <a:t>A place to discuss whether climate change is “</a:t>
            </a:r>
            <a:r>
              <a:rPr b="0" i="1" lang="en-US" sz="1800" strike="noStrike" u="none">
                <a:solidFill>
                  <a:srgbClr val="000000"/>
                </a:solidFill>
                <a:effectLst/>
                <a:uFillTx/>
                <a:latin typeface="DejaVu Sans"/>
                <a:ea typeface="DejaVu Sans"/>
              </a:rPr>
              <a:t>real</a:t>
            </a:r>
            <a:r>
              <a:rPr b="0" lang="en-US" sz="1800" strike="noStrike" u="none">
                <a:solidFill>
                  <a:srgbClr val="000000"/>
                </a:solidFill>
                <a:effectLst/>
                <a:uFillTx/>
                <a:latin typeface="DejaVu Sans"/>
                <a:ea typeface="DejaVu Sans"/>
              </a:rPr>
              <a:t>”</a:t>
            </a:r>
            <a:endParaRPr b="0" lang="en-GB" sz="1800" strike="noStrike" u="none">
              <a:solidFill>
                <a:srgbClr val="000000"/>
              </a:solidFill>
              <a:effectLst/>
              <a:uFillTx/>
              <a:latin typeface="Arial"/>
            </a:endParaRPr>
          </a:p>
        </p:txBody>
      </p:sp>
      <p:sp>
        <p:nvSpPr>
          <p:cNvPr id="532"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Is This Course All About?</a:t>
            </a:r>
            <a:endParaRPr b="0" lang="en-GB" sz="2400" strike="noStrike" u="none">
              <a:solidFill>
                <a:srgbClr val="000000"/>
              </a:solidFill>
              <a:effectLst/>
              <a:uFillTx/>
              <a:latin typeface="Arial"/>
            </a:endParaRPr>
          </a:p>
        </p:txBody>
      </p:sp>
      <p:sp>
        <p:nvSpPr>
          <p:cNvPr id="534" name="CustomShape 2"/>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DejaVu Sans"/>
                <a:ea typeface="DejaVu Sans"/>
              </a:rPr>
              <a:t>Strategy is “turning resources you have into the power you need to get what you want </a:t>
            </a: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DejaVu Sans"/>
                <a:ea typeface="DejaVu Sans"/>
              </a:rPr>
              <a:t>→ your goal. </a:t>
            </a:r>
            <a:r>
              <a:rPr b="0" lang="en-US" sz="1800" strike="noStrike" u="none">
                <a:solidFill>
                  <a:srgbClr val="000000"/>
                </a:solidFill>
                <a:effectLst/>
                <a:uFillTx/>
                <a:latin typeface="DejaVu Sans"/>
                <a:ea typeface="DejaVu Sans"/>
              </a:rPr>
              <a:t>[Marshall Ganz]</a:t>
            </a:r>
            <a:endParaRPr b="0" lang="en-GB" sz="1800" strike="noStrike" u="none">
              <a:solidFill>
                <a:srgbClr val="000000"/>
              </a:solidFill>
              <a:effectLst/>
              <a:uFillTx/>
              <a:latin typeface="Arial"/>
            </a:endParaRPr>
          </a:p>
          <a:p>
            <a:pPr algn="ct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sng">
                <a:solidFill>
                  <a:srgbClr val="ffffff"/>
                </a:solidFill>
                <a:effectLst/>
                <a:uFillTx/>
                <a:latin typeface="DejaVu Sans"/>
                <a:ea typeface="DejaVu Sans"/>
              </a:rPr>
              <a:t>Strategic Goal (what you want):</a:t>
            </a:r>
            <a:r>
              <a:rPr b="0" lang="en-US" sz="1800" strike="noStrike" u="none">
                <a:solidFill>
                  <a:srgbClr val="ffffff"/>
                </a:solidFill>
                <a:effectLst/>
                <a:uFillTx/>
                <a:latin typeface="DejaVu Sans"/>
                <a:ea typeface="DejaVu Sans"/>
              </a:rPr>
              <a:t> The goal is a clear, measurable point that allows you to know if you’ve won or lost, and that meets the challenge your constituency faces.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sng">
                <a:solidFill>
                  <a:srgbClr val="ffffff"/>
                </a:solidFill>
                <a:effectLst/>
                <a:uFillTx/>
                <a:latin typeface="DejaVu Sans"/>
                <a:ea typeface="DejaVu Sans"/>
              </a:rPr>
              <a:t>Power (what you need):</a:t>
            </a:r>
            <a:r>
              <a:rPr b="0" lang="en-US" sz="1800" strike="noStrike" u="none">
                <a:solidFill>
                  <a:srgbClr val="ffffff"/>
                </a:solidFill>
                <a:effectLst/>
                <a:uFillTx/>
                <a:latin typeface="DejaVu Sans"/>
                <a:ea typeface="DejaVu Sans"/>
              </a:rPr>
              <a:t> tactics through which you can turn your resources into the capacity you need to achieve your goal.</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sng">
                <a:solidFill>
                  <a:srgbClr val="ffffff"/>
                </a:solidFill>
                <a:effectLst/>
                <a:uFillTx/>
                <a:latin typeface="DejaVu Sans"/>
                <a:ea typeface="DejaVu Sans"/>
              </a:rPr>
              <a:t>Resources (what your constituency has):</a:t>
            </a:r>
            <a:r>
              <a:rPr b="0" lang="en-US" sz="1800" strike="noStrike" u="none">
                <a:solidFill>
                  <a:srgbClr val="ffffff"/>
                </a:solidFill>
                <a:effectLst/>
                <a:uFillTx/>
                <a:latin typeface="DejaVu Sans"/>
                <a:ea typeface="DejaVu Sans"/>
              </a:rPr>
              <a:t> time, money, skills, relationships, etc.</a:t>
            </a:r>
            <a:endParaRPr b="0" lang="en-GB" sz="1800" strike="noStrike" u="none">
              <a:solidFill>
                <a:srgbClr val="000000"/>
              </a:solidFill>
              <a:effectLst/>
              <a:uFillTx/>
              <a:latin typeface="Arial"/>
            </a:endParaRPr>
          </a:p>
        </p:txBody>
      </p:sp>
      <p:sp>
        <p:nvSpPr>
          <p:cNvPr id="535"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36" name="CustomShape 4"/>
          <p:cNvSpPr/>
          <p:nvPr/>
        </p:nvSpPr>
        <p:spPr>
          <a:xfrm>
            <a:off x="405360" y="1920240"/>
            <a:ext cx="10560960" cy="109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37"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Strategy</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Is This Course All About?</a:t>
            </a:r>
            <a:endParaRPr b="0" lang="en-GB" sz="2400" strike="noStrike" u="none">
              <a:solidFill>
                <a:srgbClr val="000000"/>
              </a:solidFill>
              <a:effectLst/>
              <a:uFillTx/>
              <a:latin typeface="Arial"/>
            </a:endParaRPr>
          </a:p>
        </p:txBody>
      </p:sp>
      <p:sp>
        <p:nvSpPr>
          <p:cNvPr id="539" name="CustomShape 2"/>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DejaVu Sans"/>
                <a:ea typeface="DejaVu Sans"/>
              </a:rPr>
              <a:t>Strategy is “turning resources you have into the power you need to get what you want </a:t>
            </a: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DejaVu Sans"/>
                <a:ea typeface="DejaVu Sans"/>
              </a:rPr>
              <a:t>→ your goal. </a:t>
            </a:r>
            <a:r>
              <a:rPr b="0" lang="en-US" sz="1800" strike="noStrike" u="none">
                <a:solidFill>
                  <a:srgbClr val="000000"/>
                </a:solidFill>
                <a:effectLst/>
                <a:uFillTx/>
                <a:latin typeface="DejaVu Sans"/>
                <a:ea typeface="DejaVu Sans"/>
              </a:rPr>
              <a:t>[Marshall Ganz]</a:t>
            </a:r>
            <a:endParaRPr b="0" lang="en-GB" sz="1800" strike="noStrike" u="none">
              <a:solidFill>
                <a:srgbClr val="000000"/>
              </a:solidFill>
              <a:effectLst/>
              <a:uFillTx/>
              <a:latin typeface="Arial"/>
            </a:endParaRPr>
          </a:p>
          <a:p>
            <a:pPr algn="ct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lvl="1" marL="432000" indent="-213840">
              <a:lnSpc>
                <a:spcPct val="100000"/>
              </a:lnSpc>
              <a:spcBef>
                <a:spcPts val="360"/>
              </a:spcBef>
              <a:buClr>
                <a:srgbClr val="008c4f"/>
              </a:buClr>
              <a:buSzPct val="45000"/>
              <a:buFont typeface="OpenSymbol"/>
              <a:buChar char="—"/>
            </a:pPr>
            <a:r>
              <a:rPr b="0" lang="en-US" sz="1800" strike="noStrike" u="sng">
                <a:solidFill>
                  <a:srgbClr val="000000"/>
                </a:solidFill>
                <a:effectLst/>
                <a:uFillTx/>
                <a:latin typeface="DejaVu Sans"/>
                <a:ea typeface="DejaVu Sans"/>
              </a:rPr>
              <a:t>Strategic Goal (what you want):</a:t>
            </a:r>
            <a:r>
              <a:rPr b="0" lang="en-US" sz="1800" strike="noStrike" u="none">
                <a:solidFill>
                  <a:srgbClr val="000000"/>
                </a:solidFill>
                <a:effectLst/>
                <a:uFillTx/>
                <a:latin typeface="DejaVu Sans"/>
                <a:ea typeface="DejaVu Sans"/>
              </a:rPr>
              <a:t> The goal is a clear, measurable point that allows you to know if you’ve won or lost, and that meets the challenge your constituency faces.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sng">
                <a:solidFill>
                  <a:srgbClr val="ffffff"/>
                </a:solidFill>
                <a:effectLst/>
                <a:uFillTx/>
                <a:latin typeface="DejaVu Sans"/>
                <a:ea typeface="DejaVu Sans"/>
              </a:rPr>
              <a:t>Power (what you need):</a:t>
            </a:r>
            <a:r>
              <a:rPr b="0" lang="en-US" sz="1800" strike="noStrike" u="none">
                <a:solidFill>
                  <a:srgbClr val="ffffff"/>
                </a:solidFill>
                <a:effectLst/>
                <a:uFillTx/>
                <a:latin typeface="DejaVu Sans"/>
                <a:ea typeface="DejaVu Sans"/>
              </a:rPr>
              <a:t> tactics through which you can turn your resources into the capacity you need to achieve your goal.</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sng">
                <a:solidFill>
                  <a:srgbClr val="ffffff"/>
                </a:solidFill>
                <a:effectLst/>
                <a:uFillTx/>
                <a:latin typeface="DejaVu Sans"/>
                <a:ea typeface="DejaVu Sans"/>
              </a:rPr>
              <a:t>Resources (what your constituency has):</a:t>
            </a:r>
            <a:r>
              <a:rPr b="0" lang="en-US" sz="1800" strike="noStrike" u="none">
                <a:solidFill>
                  <a:srgbClr val="ffffff"/>
                </a:solidFill>
                <a:effectLst/>
                <a:uFillTx/>
                <a:latin typeface="DejaVu Sans"/>
                <a:ea typeface="DejaVu Sans"/>
              </a:rPr>
              <a:t> time, money, skills, relationships, etc.</a:t>
            </a:r>
            <a:endParaRPr b="0" lang="en-GB" sz="1800" strike="noStrike" u="none">
              <a:solidFill>
                <a:srgbClr val="000000"/>
              </a:solidFill>
              <a:effectLst/>
              <a:uFillTx/>
              <a:latin typeface="Arial"/>
            </a:endParaRPr>
          </a:p>
        </p:txBody>
      </p:sp>
      <p:sp>
        <p:nvSpPr>
          <p:cNvPr id="540"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41" name="CustomShape 4"/>
          <p:cNvSpPr/>
          <p:nvPr/>
        </p:nvSpPr>
        <p:spPr>
          <a:xfrm>
            <a:off x="405360" y="1920240"/>
            <a:ext cx="10560960" cy="109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42"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Strategy</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Is This Course All About?</a:t>
            </a:r>
            <a:endParaRPr b="0" lang="en-GB" sz="2400" strike="noStrike" u="none">
              <a:solidFill>
                <a:srgbClr val="000000"/>
              </a:solidFill>
              <a:effectLst/>
              <a:uFillTx/>
              <a:latin typeface="Arial"/>
            </a:endParaRPr>
          </a:p>
        </p:txBody>
      </p:sp>
      <p:sp>
        <p:nvSpPr>
          <p:cNvPr id="544" name="CustomShape 2"/>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DejaVu Sans"/>
                <a:ea typeface="DejaVu Sans"/>
              </a:rPr>
              <a:t>Strategy is “turning resources you have into the power you need to get what you want </a:t>
            </a: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DejaVu Sans"/>
                <a:ea typeface="DejaVu Sans"/>
              </a:rPr>
              <a:t>→ your goal. </a:t>
            </a:r>
            <a:r>
              <a:rPr b="0" lang="en-US" sz="1800" strike="noStrike" u="none">
                <a:solidFill>
                  <a:srgbClr val="000000"/>
                </a:solidFill>
                <a:effectLst/>
                <a:uFillTx/>
                <a:latin typeface="DejaVu Sans"/>
                <a:ea typeface="DejaVu Sans"/>
              </a:rPr>
              <a:t>[Marshall Ganz]</a:t>
            </a:r>
            <a:endParaRPr b="0" lang="en-GB" sz="1800" strike="noStrike" u="none">
              <a:solidFill>
                <a:srgbClr val="000000"/>
              </a:solidFill>
              <a:effectLst/>
              <a:uFillTx/>
              <a:latin typeface="Arial"/>
            </a:endParaRPr>
          </a:p>
          <a:p>
            <a:pPr algn="ct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lvl="1" marL="432000" indent="-213840">
              <a:lnSpc>
                <a:spcPct val="100000"/>
              </a:lnSpc>
              <a:spcBef>
                <a:spcPts val="360"/>
              </a:spcBef>
              <a:buClr>
                <a:srgbClr val="008c4f"/>
              </a:buClr>
              <a:buSzPct val="45000"/>
              <a:buFont typeface="OpenSymbol"/>
              <a:buChar char="—"/>
            </a:pPr>
            <a:r>
              <a:rPr b="0" lang="en-US" sz="1800" strike="noStrike" u="sng">
                <a:solidFill>
                  <a:srgbClr val="000000"/>
                </a:solidFill>
                <a:effectLst/>
                <a:uFillTx/>
                <a:latin typeface="DejaVu Sans"/>
                <a:ea typeface="DejaVu Sans"/>
              </a:rPr>
              <a:t>Strategic Goal (what you want):</a:t>
            </a:r>
            <a:r>
              <a:rPr b="0" lang="en-US" sz="1800" strike="noStrike" u="none">
                <a:solidFill>
                  <a:srgbClr val="000000"/>
                </a:solidFill>
                <a:effectLst/>
                <a:uFillTx/>
                <a:latin typeface="DejaVu Sans"/>
                <a:ea typeface="DejaVu Sans"/>
              </a:rPr>
              <a:t> The goal is a clear, measurable point that allows you to know if you’ve won or lost, and that meets the challenge your constituency faces.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lvl="1" marL="432000" indent="-213840">
              <a:lnSpc>
                <a:spcPct val="100000"/>
              </a:lnSpc>
              <a:spcBef>
                <a:spcPts val="360"/>
              </a:spcBef>
              <a:buClr>
                <a:srgbClr val="008c4f"/>
              </a:buClr>
              <a:buSzPct val="45000"/>
              <a:buFont typeface="OpenSymbol"/>
              <a:buChar char="—"/>
            </a:pPr>
            <a:r>
              <a:rPr b="0" lang="en-US" sz="1800" strike="noStrike" u="sng">
                <a:solidFill>
                  <a:srgbClr val="000000"/>
                </a:solidFill>
                <a:effectLst/>
                <a:uFillTx/>
                <a:latin typeface="DejaVu Sans"/>
                <a:ea typeface="DejaVu Sans"/>
              </a:rPr>
              <a:t>Power (what you need):</a:t>
            </a:r>
            <a:r>
              <a:rPr b="0" lang="en-US" sz="1800" strike="noStrike" u="none">
                <a:solidFill>
                  <a:srgbClr val="000000"/>
                </a:solidFill>
                <a:effectLst/>
                <a:uFillTx/>
                <a:latin typeface="DejaVu Sans"/>
                <a:ea typeface="DejaVu Sans"/>
              </a:rPr>
              <a:t> tactics through which you can turn your resources into the capacity you need to achieve your goal.</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a:lnSpc>
                <a:spcPct val="100000"/>
              </a:lnSpc>
              <a:spcBef>
                <a:spcPts val="360"/>
              </a:spcBef>
            </a:pPr>
            <a:r>
              <a:rPr b="0" lang="en-US" sz="1800" strike="noStrike" u="sng">
                <a:solidFill>
                  <a:srgbClr val="ffffff"/>
                </a:solidFill>
                <a:effectLst/>
                <a:uFillTx/>
                <a:latin typeface="DejaVu Sans"/>
                <a:ea typeface="DejaVu Sans"/>
              </a:rPr>
              <a:t>Resources (what your constituency has):</a:t>
            </a:r>
            <a:r>
              <a:rPr b="0" lang="en-US" sz="1800" strike="noStrike" u="none">
                <a:solidFill>
                  <a:srgbClr val="ffffff"/>
                </a:solidFill>
                <a:effectLst/>
                <a:uFillTx/>
                <a:latin typeface="DejaVu Sans"/>
                <a:ea typeface="DejaVu Sans"/>
              </a:rPr>
              <a:t> time, money, skills, relationships, etc.</a:t>
            </a:r>
            <a:endParaRPr b="0" lang="en-GB" sz="1800" strike="noStrike" u="none">
              <a:solidFill>
                <a:srgbClr val="000000"/>
              </a:solidFill>
              <a:effectLst/>
              <a:uFillTx/>
              <a:latin typeface="Arial"/>
            </a:endParaRPr>
          </a:p>
        </p:txBody>
      </p:sp>
      <p:sp>
        <p:nvSpPr>
          <p:cNvPr id="545"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46" name="CustomShape 4"/>
          <p:cNvSpPr/>
          <p:nvPr/>
        </p:nvSpPr>
        <p:spPr>
          <a:xfrm>
            <a:off x="405360" y="1920240"/>
            <a:ext cx="10560960" cy="109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47"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Strategy</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Is This Course All About?</a:t>
            </a:r>
            <a:endParaRPr b="0" lang="en-GB" sz="2400" strike="noStrike" u="none">
              <a:solidFill>
                <a:srgbClr val="000000"/>
              </a:solidFill>
              <a:effectLst/>
              <a:uFillTx/>
              <a:latin typeface="Arial"/>
            </a:endParaRPr>
          </a:p>
        </p:txBody>
      </p:sp>
      <p:sp>
        <p:nvSpPr>
          <p:cNvPr id="549" name="CustomShape 2"/>
          <p:cNvSpPr/>
          <p:nvPr/>
        </p:nvSpPr>
        <p:spPr>
          <a:xfrm>
            <a:off x="335520" y="1268280"/>
            <a:ext cx="1063080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trike="noStrike" u="none">
                <a:solidFill>
                  <a:srgbClr val="000000"/>
                </a:solidFill>
                <a:effectLst/>
                <a:uFillTx/>
                <a:latin typeface="DejaVu Sans"/>
                <a:ea typeface="DejaVu Sans"/>
              </a:rPr>
              <a:t>Strategy is “turning resources you have into the power you need to get what you want </a:t>
            </a:r>
            <a:endParaRPr b="0" lang="en-GB" sz="1800" strike="noStrike" u="none">
              <a:solidFill>
                <a:srgbClr val="000000"/>
              </a:solidFill>
              <a:effectLst/>
              <a:uFillTx/>
              <a:latin typeface="Arial"/>
            </a:endParaRPr>
          </a:p>
          <a:p>
            <a:pPr algn="ctr">
              <a:lnSpc>
                <a:spcPct val="100000"/>
              </a:lnSpc>
            </a:pPr>
            <a:r>
              <a:rPr b="0" i="1" lang="en-US" sz="1800" strike="noStrike" u="none">
                <a:solidFill>
                  <a:srgbClr val="000000"/>
                </a:solidFill>
                <a:effectLst/>
                <a:uFillTx/>
                <a:latin typeface="DejaVu Sans"/>
                <a:ea typeface="DejaVu Sans"/>
              </a:rPr>
              <a:t>→ your goal. </a:t>
            </a:r>
            <a:r>
              <a:rPr b="0" lang="en-US" sz="1800" strike="noStrike" u="none">
                <a:solidFill>
                  <a:srgbClr val="000000"/>
                </a:solidFill>
                <a:effectLst/>
                <a:uFillTx/>
                <a:latin typeface="DejaVu Sans"/>
                <a:ea typeface="DejaVu Sans"/>
              </a:rPr>
              <a:t>[Marshall Ganz]</a:t>
            </a:r>
            <a:endParaRPr b="0" lang="en-GB" sz="1800" strike="noStrike" u="none">
              <a:solidFill>
                <a:srgbClr val="000000"/>
              </a:solidFill>
              <a:effectLst/>
              <a:uFillTx/>
              <a:latin typeface="Arial"/>
            </a:endParaRPr>
          </a:p>
          <a:p>
            <a:pPr algn="ctr">
              <a:lnSpc>
                <a:spcPct val="100000"/>
              </a:lnSpc>
            </a:pP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lvl="1" marL="432000" indent="-213840">
              <a:lnSpc>
                <a:spcPct val="100000"/>
              </a:lnSpc>
              <a:spcBef>
                <a:spcPts val="360"/>
              </a:spcBef>
              <a:buClr>
                <a:srgbClr val="008c4f"/>
              </a:buClr>
              <a:buSzPct val="45000"/>
              <a:buFont typeface="OpenSymbol"/>
              <a:buChar char="—"/>
            </a:pPr>
            <a:r>
              <a:rPr b="0" lang="en-US" sz="1800" strike="noStrike" u="sng">
                <a:solidFill>
                  <a:srgbClr val="000000"/>
                </a:solidFill>
                <a:effectLst/>
                <a:uFillTx/>
                <a:latin typeface="DejaVu Sans"/>
                <a:ea typeface="DejaVu Sans"/>
              </a:rPr>
              <a:t>Strategic Goal (what you want):</a:t>
            </a:r>
            <a:r>
              <a:rPr b="0" lang="en-US" sz="1800" strike="noStrike" u="none">
                <a:solidFill>
                  <a:srgbClr val="000000"/>
                </a:solidFill>
                <a:effectLst/>
                <a:uFillTx/>
                <a:latin typeface="DejaVu Sans"/>
                <a:ea typeface="DejaVu Sans"/>
              </a:rPr>
              <a:t> The goal is a clear, measurable point that allows you to know if you’ve won or lost, and that meets the challenge your constituency faces.</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lvl="1" marL="432000" indent="-213840">
              <a:lnSpc>
                <a:spcPct val="100000"/>
              </a:lnSpc>
              <a:spcBef>
                <a:spcPts val="360"/>
              </a:spcBef>
              <a:buClr>
                <a:srgbClr val="008c4f"/>
              </a:buClr>
              <a:buSzPct val="45000"/>
              <a:buFont typeface="OpenSymbol"/>
              <a:buChar char="—"/>
            </a:pPr>
            <a:r>
              <a:rPr b="0" lang="en-US" sz="1800" strike="noStrike" u="sng">
                <a:solidFill>
                  <a:srgbClr val="000000"/>
                </a:solidFill>
                <a:effectLst/>
                <a:uFillTx/>
                <a:latin typeface="DejaVu Sans"/>
                <a:ea typeface="DejaVu Sans"/>
              </a:rPr>
              <a:t>Power (what you need):</a:t>
            </a:r>
            <a:r>
              <a:rPr b="0" lang="en-US" sz="1800" strike="noStrike" u="none">
                <a:solidFill>
                  <a:srgbClr val="000000"/>
                </a:solidFill>
                <a:effectLst/>
                <a:uFillTx/>
                <a:latin typeface="DejaVu Sans"/>
                <a:ea typeface="DejaVu Sans"/>
              </a:rPr>
              <a:t> tactics through which you can turn your resources into the capacity you need to achieve your goal.</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a:p>
            <a:pPr lvl="1" marL="432000" indent="-213840">
              <a:lnSpc>
                <a:spcPct val="100000"/>
              </a:lnSpc>
              <a:spcBef>
                <a:spcPts val="360"/>
              </a:spcBef>
              <a:buClr>
                <a:srgbClr val="008c4f"/>
              </a:buClr>
              <a:buSzPct val="45000"/>
              <a:buFont typeface="OpenSymbol"/>
              <a:buChar char="—"/>
            </a:pPr>
            <a:r>
              <a:rPr b="0" lang="en-US" sz="1800" strike="noStrike" u="sng">
                <a:solidFill>
                  <a:srgbClr val="000000"/>
                </a:solidFill>
                <a:effectLst/>
                <a:uFillTx/>
                <a:latin typeface="DejaVu Sans"/>
                <a:ea typeface="DejaVu Sans"/>
              </a:rPr>
              <a:t>Resources (what your constituency has):</a:t>
            </a:r>
            <a:r>
              <a:rPr b="0" lang="en-US" sz="1800" strike="noStrike" u="none">
                <a:solidFill>
                  <a:srgbClr val="000000"/>
                </a:solidFill>
                <a:effectLst/>
                <a:uFillTx/>
                <a:latin typeface="DejaVu Sans"/>
                <a:ea typeface="DejaVu Sans"/>
              </a:rPr>
              <a:t> time, money, skills, relationships, etc.</a:t>
            </a:r>
            <a:endParaRPr b="0" lang="en-GB" sz="1800" strike="noStrike" u="none">
              <a:solidFill>
                <a:srgbClr val="000000"/>
              </a:solidFill>
              <a:effectLst/>
              <a:uFillTx/>
              <a:latin typeface="Arial"/>
            </a:endParaRPr>
          </a:p>
        </p:txBody>
      </p:sp>
      <p:sp>
        <p:nvSpPr>
          <p:cNvPr id="550" name="CustomShape 3"/>
          <p:cNvSpPr/>
          <p:nvPr/>
        </p:nvSpPr>
        <p:spPr>
          <a:xfrm>
            <a:off x="432720" y="1148040"/>
            <a:ext cx="10349280" cy="48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51" name="CustomShape 4"/>
          <p:cNvSpPr/>
          <p:nvPr/>
        </p:nvSpPr>
        <p:spPr>
          <a:xfrm>
            <a:off x="405360" y="1920240"/>
            <a:ext cx="10560960" cy="1092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552" name="CustomShape 5"/>
          <p:cNvSpPr/>
          <p:nvPr/>
        </p:nvSpPr>
        <p:spPr>
          <a:xfrm>
            <a:off x="432720" y="1148040"/>
            <a:ext cx="10349280" cy="4899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trike="noStrike" u="none">
                <a:solidFill>
                  <a:srgbClr val="666666"/>
                </a:solidFill>
                <a:effectLst/>
                <a:uFillTx/>
                <a:latin typeface="DejaVu Sans"/>
                <a:ea typeface="DejaVu Sans"/>
              </a:rPr>
              <a:t>Strategy</a:t>
            </a:r>
            <a:endParaRPr b="0" lang="en-GB"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Additional Resources</a:t>
            </a:r>
            <a:endParaRPr b="0" lang="en-GB" sz="2400" strike="noStrike" u="none">
              <a:solidFill>
                <a:srgbClr val="000000"/>
              </a:solidFill>
              <a:effectLst/>
              <a:uFillTx/>
              <a:latin typeface="Arial"/>
            </a:endParaRPr>
          </a:p>
        </p:txBody>
      </p:sp>
      <p:sp>
        <p:nvSpPr>
          <p:cNvPr id="554" name="CustomShape 2"/>
          <p:cNvSpPr/>
          <p:nvPr/>
        </p:nvSpPr>
        <p:spPr>
          <a:xfrm>
            <a:off x="335520" y="1268640"/>
            <a:ext cx="10740240" cy="50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trike="noStrike" u="none">
              <a:solidFill>
                <a:srgbClr val="000000"/>
              </a:solidFill>
              <a:effectLst/>
              <a:uFillTx/>
              <a:latin typeface="Arial"/>
            </a:endParaRPr>
          </a:p>
          <a:p>
            <a:pPr marL="195120" indent="-185040">
              <a:lnSpc>
                <a:spcPct val="100000"/>
              </a:lnSpc>
              <a:spcBef>
                <a:spcPts val="360"/>
              </a:spcBef>
              <a:buClr>
                <a:srgbClr val="008c4f"/>
              </a:buClr>
              <a:buSzPct val="80000"/>
              <a:buFont typeface="Wingdings" charset="2"/>
              <a:buChar char=""/>
            </a:pPr>
            <a:r>
              <a:rPr b="0" lang="en-US" sz="1800" strike="noStrike" u="none">
                <a:solidFill>
                  <a:srgbClr val="000000"/>
                </a:solidFill>
                <a:effectLst/>
                <a:uFillTx/>
                <a:latin typeface="DejaVu Sans"/>
                <a:ea typeface="DejaVu Sans"/>
              </a:rPr>
              <a:t>Chenoweth, E. (2013). The success of nonviolent resistance – </a:t>
            </a:r>
            <a:r>
              <a:rPr b="0" lang="en-US" sz="1800" strike="noStrike" u="sng">
                <a:solidFill>
                  <a:srgbClr val="0000ff"/>
                </a:solidFill>
                <a:effectLst/>
                <a:uFillTx/>
                <a:latin typeface="DejaVu Sans"/>
                <a:ea typeface="DejaVu Sans"/>
                <a:hlinkClick r:id="rId1"/>
              </a:rPr>
              <a:t>Link</a:t>
            </a:r>
            <a:r>
              <a:rPr b="0" lang="en-US" sz="1800" strike="noStrike" u="none">
                <a:solidFill>
                  <a:srgbClr val="000000"/>
                </a:solidFill>
                <a:effectLst/>
                <a:uFillTx/>
                <a:latin typeface="DejaVu Sans"/>
                <a:ea typeface="DejaVu Sans"/>
              </a:rPr>
              <a:t> </a:t>
            </a:r>
            <a:endParaRPr b="0" lang="en-GB" sz="1800" strike="noStrike" u="none">
              <a:solidFill>
                <a:srgbClr val="000000"/>
              </a:solidFill>
              <a:effectLst/>
              <a:uFillTx/>
              <a:latin typeface="Arial"/>
            </a:endParaRPr>
          </a:p>
          <a:p>
            <a:pPr>
              <a:lnSpc>
                <a:spcPct val="100000"/>
              </a:lnSpc>
              <a:spcBef>
                <a:spcPts val="360"/>
              </a:spcBef>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335520" y="1268640"/>
            <a:ext cx="1074024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trike="noStrike" u="none">
                <a:solidFill>
                  <a:srgbClr val="000000"/>
                </a:solidFill>
                <a:effectLst/>
                <a:uFillTx/>
                <a:latin typeface="DejaVu Sans"/>
                <a:ea typeface="DejaVu Sans"/>
              </a:rPr>
              <a:t>Questions?</a:t>
            </a:r>
            <a:endParaRPr b="0" lang="en-GB" sz="4000" strike="noStrike" u="none">
              <a:solidFill>
                <a:srgbClr val="000000"/>
              </a:solidFill>
              <a:effectLst/>
              <a:uFillTx/>
              <a:latin typeface="Arial"/>
            </a:endParaRPr>
          </a:p>
        </p:txBody>
      </p:sp>
      <p:sp>
        <p:nvSpPr>
          <p:cNvPr id="556" name="CustomShape 2"/>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4406760"/>
            <a:ext cx="10738800" cy="134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trike="noStrike" u="none" cap="all">
                <a:solidFill>
                  <a:srgbClr val="008c4f"/>
                </a:solidFill>
                <a:effectLst/>
                <a:uFillTx/>
                <a:latin typeface="Arial Unicode MS"/>
                <a:ea typeface="DejaVu Sans"/>
              </a:rPr>
              <a:t>An Inconvenient Problem</a:t>
            </a:r>
            <a:endParaRPr b="0" lang="en-GB" sz="3000" strike="noStrike" u="none">
              <a:solidFill>
                <a:srgbClr val="000000"/>
              </a:solidFill>
              <a:effectLst/>
              <a:uFillTx/>
              <a:latin typeface="Arial"/>
            </a:endParaRPr>
          </a:p>
        </p:txBody>
      </p:sp>
      <p:sp>
        <p:nvSpPr>
          <p:cNvPr id="283" name="CustomShape 2"/>
          <p:cNvSpPr/>
          <p:nvPr/>
        </p:nvSpPr>
        <p:spPr>
          <a:xfrm>
            <a:off x="335520" y="2906640"/>
            <a:ext cx="10738800" cy="148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is the Problem?</a:t>
            </a:r>
            <a:endParaRPr b="0" lang="en-GB" sz="2400" strike="noStrike" u="none">
              <a:solidFill>
                <a:srgbClr val="000000"/>
              </a:solidFill>
              <a:effectLst/>
              <a:uFillTx/>
              <a:latin typeface="Arial"/>
            </a:endParaRPr>
          </a:p>
        </p:txBody>
      </p:sp>
      <p:sp>
        <p:nvSpPr>
          <p:cNvPr id="285"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86" name="CustomShape 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40240" cy="4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trike="noStrike" u="none">
                <a:solidFill>
                  <a:srgbClr val="000000"/>
                </a:solidFill>
                <a:effectLst/>
                <a:uFillTx/>
                <a:latin typeface="DejaVu Sans"/>
                <a:ea typeface="DejaVu Sans"/>
              </a:rPr>
              <a:t>What is the Problem?</a:t>
            </a:r>
            <a:endParaRPr b="0" lang="en-GB" sz="2400" strike="noStrike" u="none">
              <a:solidFill>
                <a:srgbClr val="000000"/>
              </a:solidFill>
              <a:effectLst/>
              <a:uFillTx/>
              <a:latin typeface="Arial"/>
            </a:endParaRPr>
          </a:p>
        </p:txBody>
      </p:sp>
      <p:sp>
        <p:nvSpPr>
          <p:cNvPr id="288" name="CustomShape 2"/>
          <p:cNvSpPr/>
          <p:nvPr/>
        </p:nvSpPr>
        <p:spPr>
          <a:xfrm>
            <a:off x="335520" y="1268280"/>
            <a:ext cx="10740240" cy="5027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600" strike="noStrike" u="none">
                <a:solidFill>
                  <a:srgbClr val="000000"/>
                </a:solidFill>
                <a:effectLst/>
                <a:uFillTx/>
                <a:latin typeface="DejaVu Sans"/>
                <a:ea typeface="DejaVu Sans"/>
              </a:rPr>
              <a:t>We only have one planet and we are ruining it.</a:t>
            </a:r>
            <a:endParaRPr b="0" lang="en-GB" sz="2600" strike="noStrike" u="none">
              <a:solidFill>
                <a:srgbClr val="000000"/>
              </a:solidFill>
              <a:effectLst/>
              <a:uFillTx/>
              <a:latin typeface="Arial"/>
            </a:endParaRPr>
          </a:p>
        </p:txBody>
      </p:sp>
      <p:sp>
        <p:nvSpPr>
          <p:cNvPr id="289" name="CustomShape 3"/>
          <p:cNvSpPr/>
          <p:nvPr/>
        </p:nvSpPr>
        <p:spPr>
          <a:xfrm>
            <a:off x="4206240" y="721800"/>
            <a:ext cx="1086840" cy="3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
        <p:nvSpPr>
          <p:cNvPr id="290" name="CustomShape 4"/>
          <p:cNvSpPr/>
          <p:nvPr/>
        </p:nvSpPr>
        <p:spPr>
          <a:xfrm>
            <a:off x="865800" y="2859480"/>
            <a:ext cx="992304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17</TotalTime>
  <Application>LibreOffice/25.2.6.2$Linux_X86_64 LibreOffice_project/520$Build-2</Application>
  <AppVersion>15.0000</AppVersion>
  <Words>3785</Words>
  <Paragraphs>408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2025-11-06T10:16:22Z</cp:lastPrinted>
  <dcterms:modified xsi:type="dcterms:W3CDTF">2025-11-06T10:17:50Z</dcterms:modified>
  <cp:revision>3605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67</vt:i4>
  </property>
</Properties>
</file>